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Lst>
  <p:sldSz cx="18288000" cy="10287000"/>
  <p:notesSz cx="6858000" cy="9144000"/>
  <p:embeddedFontLst>
    <p:embeddedFont>
      <p:font typeface="Monument Bold" charset="1" panose="00000300000000000000"/>
      <p:regular r:id="rId75"/>
    </p:embeddedFont>
    <p:embeddedFont>
      <p:font typeface="Open Sauce" charset="1" panose="00000500000000000000"/>
      <p:regular r:id="rId76"/>
    </p:embeddedFont>
    <p:embeddedFont>
      <p:font typeface="Monument" charset="1" panose="00000300000000000000"/>
      <p:regular r:id="rId77"/>
    </p:embeddedFont>
    <p:embeddedFont>
      <p:font typeface="Aptos Bold" charset="1" panose="020B0004020202020204"/>
      <p:regular r:id="rId78"/>
    </p:embeddedFont>
    <p:embeddedFont>
      <p:font typeface="Canva Sans Bold" charset="1" panose="020B0803030501040103"/>
      <p:regular r:id="rId79"/>
    </p:embeddedFont>
    <p:embeddedFont>
      <p:font typeface="Open Sauce Bold" charset="1" panose="00000800000000000000"/>
      <p:regular r:id="rId80"/>
    </p:embeddedFont>
    <p:embeddedFont>
      <p:font typeface="Canva Sans" charset="1" panose="020B0503030501040103"/>
      <p:regular r:id="rId8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slides/slide51.xml" Type="http://schemas.openxmlformats.org/officeDocument/2006/relationships/slide"/><Relationship Id="rId57" Target="slides/slide52.xml" Type="http://schemas.openxmlformats.org/officeDocument/2006/relationships/slide"/><Relationship Id="rId58" Target="slides/slide53.xml" Type="http://schemas.openxmlformats.org/officeDocument/2006/relationships/slide"/><Relationship Id="rId59" Target="slides/slide54.xml" Type="http://schemas.openxmlformats.org/officeDocument/2006/relationships/slide"/><Relationship Id="rId6" Target="slides/slide1.xml" Type="http://schemas.openxmlformats.org/officeDocument/2006/relationships/slide"/><Relationship Id="rId60" Target="slides/slide55.xml" Type="http://schemas.openxmlformats.org/officeDocument/2006/relationships/slide"/><Relationship Id="rId61" Target="slides/slide56.xml" Type="http://schemas.openxmlformats.org/officeDocument/2006/relationships/slide"/><Relationship Id="rId62" Target="slides/slide57.xml" Type="http://schemas.openxmlformats.org/officeDocument/2006/relationships/slide"/><Relationship Id="rId63" Target="slides/slide58.xml" Type="http://schemas.openxmlformats.org/officeDocument/2006/relationships/slide"/><Relationship Id="rId64" Target="slides/slide59.xml" Type="http://schemas.openxmlformats.org/officeDocument/2006/relationships/slide"/><Relationship Id="rId65" Target="slides/slide60.xml" Type="http://schemas.openxmlformats.org/officeDocument/2006/relationships/slide"/><Relationship Id="rId66" Target="slides/slide61.xml" Type="http://schemas.openxmlformats.org/officeDocument/2006/relationships/slide"/><Relationship Id="rId67" Target="slides/slide62.xml" Type="http://schemas.openxmlformats.org/officeDocument/2006/relationships/slide"/><Relationship Id="rId68" Target="slides/slide63.xml" Type="http://schemas.openxmlformats.org/officeDocument/2006/relationships/slide"/><Relationship Id="rId69" Target="slides/slide64.xml" Type="http://schemas.openxmlformats.org/officeDocument/2006/relationships/slide"/><Relationship Id="rId7" Target="slides/slide2.xml" Type="http://schemas.openxmlformats.org/officeDocument/2006/relationships/slide"/><Relationship Id="rId70" Target="slides/slide65.xml" Type="http://schemas.openxmlformats.org/officeDocument/2006/relationships/slide"/><Relationship Id="rId71" Target="slides/slide66.xml" Type="http://schemas.openxmlformats.org/officeDocument/2006/relationships/slide"/><Relationship Id="rId72" Target="slides/slide67.xml" Type="http://schemas.openxmlformats.org/officeDocument/2006/relationships/slide"/><Relationship Id="rId73" Target="slides/slide68.xml" Type="http://schemas.openxmlformats.org/officeDocument/2006/relationships/slide"/><Relationship Id="rId74" Target="slides/slide69.xml" Type="http://schemas.openxmlformats.org/officeDocument/2006/relationships/slide"/><Relationship Id="rId75" Target="fonts/font75.fntdata" Type="http://schemas.openxmlformats.org/officeDocument/2006/relationships/font"/><Relationship Id="rId76" Target="fonts/font76.fntdata" Type="http://schemas.openxmlformats.org/officeDocument/2006/relationships/font"/><Relationship Id="rId77" Target="fonts/font77.fntdata" Type="http://schemas.openxmlformats.org/officeDocument/2006/relationships/font"/><Relationship Id="rId78" Target="fonts/font78.fntdata" Type="http://schemas.openxmlformats.org/officeDocument/2006/relationships/font"/><Relationship Id="rId79" Target="fonts/font79.fntdata" Type="http://schemas.openxmlformats.org/officeDocument/2006/relationships/font"/><Relationship Id="rId8" Target="slides/slide3.xml" Type="http://schemas.openxmlformats.org/officeDocument/2006/relationships/slide"/><Relationship Id="rId80" Target="fonts/font80.fntdata" Type="http://schemas.openxmlformats.org/officeDocument/2006/relationships/font"/><Relationship Id="rId81" Target="fonts/font81.fntdata" Type="http://schemas.openxmlformats.org/officeDocument/2006/relationships/font"/><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png" Type="http://schemas.openxmlformats.org/officeDocument/2006/relationships/image"/><Relationship Id="rId4" Target="../media/image27.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8.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0.png" Type="http://schemas.openxmlformats.org/officeDocument/2006/relationships/image"/><Relationship Id="rId3" Target="../media/image31.png" Type="http://schemas.openxmlformats.org/officeDocument/2006/relationships/image"/><Relationship Id="rId4" Target="../media/image3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png" Type="http://schemas.openxmlformats.org/officeDocument/2006/relationships/image"/><Relationship Id="rId3" Target="../media/image34.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png" Type="http://schemas.openxmlformats.org/officeDocument/2006/relationships/image"/><Relationship Id="rId3" Target="../media/image36.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png" Type="http://schemas.openxmlformats.org/officeDocument/2006/relationships/image"/><Relationship Id="rId3" Target="../media/image3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9.png" Type="http://schemas.openxmlformats.org/officeDocument/2006/relationships/image"/><Relationship Id="rId3" Target="../media/image40.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1.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2.png" Type="http://schemas.openxmlformats.org/officeDocument/2006/relationships/image"/><Relationship Id="rId3" Target="../media/image43.png" Type="http://schemas.openxmlformats.org/officeDocument/2006/relationships/image"/><Relationship Id="rId4" Target="../media/image44.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5.png" Type="http://schemas.openxmlformats.org/officeDocument/2006/relationships/image"/><Relationship Id="rId3" Target="../media/image46.png" Type="http://schemas.openxmlformats.org/officeDocument/2006/relationships/image"/><Relationship Id="rId4" Target="../media/image47.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8.png" Type="http://schemas.openxmlformats.org/officeDocument/2006/relationships/image"/><Relationship Id="rId3" Target="../media/image49.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0.png" Type="http://schemas.openxmlformats.org/officeDocument/2006/relationships/image"/><Relationship Id="rId3" Target="../media/image51.png" Type="http://schemas.openxmlformats.org/officeDocument/2006/relationships/image"/><Relationship Id="rId4" Target="../media/image52.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3.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4.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5.png" Type="http://schemas.openxmlformats.org/officeDocument/2006/relationships/image"/><Relationship Id="rId3" Target="../media/image56.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7.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8.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9.png" Type="http://schemas.openxmlformats.org/officeDocument/2006/relationships/image"/><Relationship Id="rId3" Target="../media/image60.png" Type="http://schemas.openxmlformats.org/officeDocument/2006/relationships/image"/><Relationship Id="rId4" Target="../media/image61.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2.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3.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4.png" Type="http://schemas.openxmlformats.org/officeDocument/2006/relationships/image"/><Relationship Id="rId3" Target="../media/image65.png" Type="http://schemas.openxmlformats.org/officeDocument/2006/relationships/image"/><Relationship Id="rId4" Target="../media/image66.pn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7.png" Type="http://schemas.openxmlformats.org/officeDocument/2006/relationships/image"/><Relationship Id="rId3" Target="../media/image68.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9.png" Type="http://schemas.openxmlformats.org/officeDocument/2006/relationships/image"/><Relationship Id="rId3" Target="../media/image70.pn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1.png" Type="http://schemas.openxmlformats.org/officeDocument/2006/relationships/image"/><Relationship Id="rId3" Target="../media/image7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3.png" Type="http://schemas.openxmlformats.org/officeDocument/2006/relationships/image"/><Relationship Id="rId3" Target="../media/image74.pn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5.png" Type="http://schemas.openxmlformats.org/officeDocument/2006/relationships/image"/><Relationship Id="rId3" Target="../media/image76.pn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7.png" Type="http://schemas.openxmlformats.org/officeDocument/2006/relationships/image"/><Relationship Id="rId3" Target="../media/image78.pn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pn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1.png" Type="http://schemas.openxmlformats.org/officeDocument/2006/relationships/image"/><Relationship Id="rId3" Target="../media/image82.pn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3.png" Type="http://schemas.openxmlformats.org/officeDocument/2006/relationships/image"/><Relationship Id="rId3" Target="../media/image84.pn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5.png" Type="http://schemas.openxmlformats.org/officeDocument/2006/relationships/image"/><Relationship Id="rId3" Target="../media/image86.pn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7.png" Type="http://schemas.openxmlformats.org/officeDocument/2006/relationships/image"/><Relationship Id="rId3" Target="../media/image88.pn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9.png" Type="http://schemas.openxmlformats.org/officeDocument/2006/relationships/image"/><Relationship Id="rId3" Target="../media/image90.pn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1.png" Type="http://schemas.openxmlformats.org/officeDocument/2006/relationships/image"/><Relationship Id="rId3" Target="../media/image9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png" Type="http://schemas.openxmlformats.org/officeDocument/2006/relationships/image"/><Relationship Id="rId4" Target="../media/image11.pn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3.png" Type="http://schemas.openxmlformats.org/officeDocument/2006/relationships/image"/><Relationship Id="rId3" Target="../media/image94.pn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5.png" Type="http://schemas.openxmlformats.org/officeDocument/2006/relationships/image"/><Relationship Id="rId3" Target="../media/image96.pn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7.png" Type="http://schemas.openxmlformats.org/officeDocument/2006/relationships/image"/><Relationship Id="rId3" Target="../media/image98.png" Type="http://schemas.openxmlformats.org/officeDocument/2006/relationships/image"/></Relationships>
</file>

<file path=ppt/slides/_rels/slide5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9.png" Type="http://schemas.openxmlformats.org/officeDocument/2006/relationships/image"/><Relationship Id="rId3" Target="../media/image100.png" Type="http://schemas.openxmlformats.org/officeDocument/2006/relationships/image"/></Relationships>
</file>

<file path=ppt/slides/_rels/slide5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1.png" Type="http://schemas.openxmlformats.org/officeDocument/2006/relationships/image"/><Relationship Id="rId3" Target="../media/image102.png" Type="http://schemas.openxmlformats.org/officeDocument/2006/relationships/image"/></Relationships>
</file>

<file path=ppt/slides/_rels/slide5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5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3.png" Type="http://schemas.openxmlformats.org/officeDocument/2006/relationships/image"/></Relationships>
</file>

<file path=ppt/slides/_rels/slide5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4.png" Type="http://schemas.openxmlformats.org/officeDocument/2006/relationships/image"/></Relationships>
</file>

<file path=ppt/slides/_rels/slide5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5.png" Type="http://schemas.openxmlformats.org/officeDocument/2006/relationships/image"/></Relationships>
</file>

<file path=ppt/slides/_rels/slide5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s>
</file>

<file path=ppt/slides/_rels/slide6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6.png" Type="http://schemas.openxmlformats.org/officeDocument/2006/relationships/image"/><Relationship Id="rId3" Target="../media/image107.png" Type="http://schemas.openxmlformats.org/officeDocument/2006/relationships/image"/></Relationships>
</file>

<file path=ppt/slides/_rels/slide6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8.png" Type="http://schemas.openxmlformats.org/officeDocument/2006/relationships/image"/></Relationships>
</file>

<file path=ppt/slides/_rels/slide6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9.png" Type="http://schemas.openxmlformats.org/officeDocument/2006/relationships/image"/></Relationships>
</file>

<file path=ppt/slides/_rels/slide6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0.png" Type="http://schemas.openxmlformats.org/officeDocument/2006/relationships/image"/><Relationship Id="rId3" Target="../media/image111.png" Type="http://schemas.openxmlformats.org/officeDocument/2006/relationships/image"/></Relationships>
</file>

<file path=ppt/slides/_rels/slide6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6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2.png" Type="http://schemas.openxmlformats.org/officeDocument/2006/relationships/image"/><Relationship Id="rId3" Target="../media/image113.png" Type="http://schemas.openxmlformats.org/officeDocument/2006/relationships/image"/></Relationships>
</file>

<file path=ppt/slides/_rels/slide6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4.png" Type="http://schemas.openxmlformats.org/officeDocument/2006/relationships/image"/><Relationship Id="rId3" Target="../media/image115.png" Type="http://schemas.openxmlformats.org/officeDocument/2006/relationships/image"/></Relationships>
</file>

<file path=ppt/slides/_rels/slide6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6.png" Type="http://schemas.openxmlformats.org/officeDocument/2006/relationships/image"/><Relationship Id="rId3" Target="../media/image117.png" Type="http://schemas.openxmlformats.org/officeDocument/2006/relationships/image"/></Relationships>
</file>

<file path=ppt/slides/_rels/slide6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8.png" Type="http://schemas.openxmlformats.org/officeDocument/2006/relationships/image"/></Relationships>
</file>

<file path=ppt/slides/_rels/slide6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png" Type="http://schemas.openxmlformats.org/officeDocument/2006/relationships/image"/><Relationship Id="rId4" Target="../media/image17.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png" Type="http://schemas.openxmlformats.org/officeDocument/2006/relationships/image"/></Relationships>
</file>

<file path=ppt/slides/slide1.xml><?xml version="1.0" encoding="utf-8"?>
<p:sld xmlns:p="http://schemas.openxmlformats.org/presentationml/2006/main" xmlns:a="http://schemas.openxmlformats.org/drawingml/2006/main">
  <p:cSld>
    <p:bg>
      <p:bgPr>
        <a:solidFill>
          <a:srgbClr val="4F81BD"/>
        </a:solidFill>
      </p:bgPr>
    </p:bg>
    <p:spTree>
      <p:nvGrpSpPr>
        <p:cNvPr id="1" name=""/>
        <p:cNvGrpSpPr/>
        <p:nvPr/>
      </p:nvGrpSpPr>
      <p:grpSpPr>
        <a:xfrm>
          <a:off x="0" y="0"/>
          <a:ext cx="0" cy="0"/>
          <a:chOff x="0" y="0"/>
          <a:chExt cx="0" cy="0"/>
        </a:xfrm>
      </p:grpSpPr>
      <p:sp>
        <p:nvSpPr>
          <p:cNvPr name="TextBox 2" id="2"/>
          <p:cNvSpPr txBox="true"/>
          <p:nvPr/>
        </p:nvSpPr>
        <p:spPr>
          <a:xfrm rot="0">
            <a:off x="2525853" y="3280702"/>
            <a:ext cx="14733447" cy="4129413"/>
          </a:xfrm>
          <a:prstGeom prst="rect">
            <a:avLst/>
          </a:prstGeom>
        </p:spPr>
        <p:txBody>
          <a:bodyPr anchor="t" rtlCol="false" tIns="0" lIns="0" bIns="0" rIns="0">
            <a:spAutoFit/>
          </a:bodyPr>
          <a:lstStyle/>
          <a:p>
            <a:pPr algn="l" marL="0" indent="0" lvl="1">
              <a:lnSpc>
                <a:spcPts val="10700"/>
              </a:lnSpc>
            </a:pPr>
            <a:r>
              <a:rPr lang="en-US" sz="10700" spc="-214">
                <a:solidFill>
                  <a:srgbClr val="000000"/>
                </a:solidFill>
                <a:latin typeface="Monument Bold"/>
                <a:ea typeface="Monument Bold"/>
                <a:cs typeface="Monument Bold"/>
                <a:sym typeface="Monument Bold"/>
              </a:rPr>
              <a:t>STUDENT </a:t>
            </a:r>
            <a:r>
              <a:rPr lang="en-US" sz="10700" spc="-214">
                <a:solidFill>
                  <a:srgbClr val="000000"/>
                </a:solidFill>
                <a:latin typeface="Monument Bold"/>
                <a:ea typeface="Monument Bold"/>
                <a:cs typeface="Monument Bold"/>
                <a:sym typeface="Monument Bold"/>
              </a:rPr>
              <a:t>GUEST JOURNEY</a:t>
            </a:r>
          </a:p>
        </p:txBody>
      </p:sp>
      <p:sp>
        <p:nvSpPr>
          <p:cNvPr name="AutoShape 3" id="3"/>
          <p:cNvSpPr/>
          <p:nvPr/>
        </p:nvSpPr>
        <p:spPr>
          <a:xfrm>
            <a:off x="2525921" y="2581676"/>
            <a:ext cx="13236192" cy="0"/>
          </a:xfrm>
          <a:prstGeom prst="line">
            <a:avLst/>
          </a:prstGeom>
          <a:ln cap="flat" w="9525">
            <a:solidFill>
              <a:srgbClr val="000000"/>
            </a:solidFill>
            <a:prstDash val="solid"/>
            <a:headEnd type="none" len="sm" w="sm"/>
            <a:tailEnd type="none" len="sm" w="sm"/>
          </a:ln>
        </p:spPr>
      </p:sp>
      <p:sp>
        <p:nvSpPr>
          <p:cNvPr name="AutoShape 4" id="4"/>
          <p:cNvSpPr/>
          <p:nvPr/>
        </p:nvSpPr>
        <p:spPr>
          <a:xfrm>
            <a:off x="2525921" y="1652748"/>
            <a:ext cx="13236192" cy="0"/>
          </a:xfrm>
          <a:prstGeom prst="line">
            <a:avLst/>
          </a:prstGeom>
          <a:ln cap="flat" w="9525">
            <a:solidFill>
              <a:srgbClr val="000000"/>
            </a:solidFill>
            <a:prstDash val="solid"/>
            <a:headEnd type="none" len="sm" w="sm"/>
            <a:tailEnd type="none" len="sm" w="sm"/>
          </a:ln>
        </p:spPr>
      </p:sp>
      <p:sp>
        <p:nvSpPr>
          <p:cNvPr name="AutoShape 5" id="5"/>
          <p:cNvSpPr/>
          <p:nvPr/>
        </p:nvSpPr>
        <p:spPr>
          <a:xfrm>
            <a:off x="2525853" y="8043702"/>
            <a:ext cx="13236260" cy="0"/>
          </a:xfrm>
          <a:prstGeom prst="line">
            <a:avLst/>
          </a:prstGeom>
          <a:ln cap="flat" w="9525">
            <a:solidFill>
              <a:srgbClr val="000000"/>
            </a:solidFill>
            <a:prstDash val="solid"/>
            <a:headEnd type="none" len="sm" w="sm"/>
            <a:tailEnd type="none" len="sm" w="sm"/>
          </a:ln>
        </p:spPr>
      </p:sp>
      <p:sp>
        <p:nvSpPr>
          <p:cNvPr name="TextBox 6" id="6"/>
          <p:cNvSpPr txBox="true"/>
          <p:nvPr/>
        </p:nvSpPr>
        <p:spPr>
          <a:xfrm rot="0">
            <a:off x="11791226" y="1983862"/>
            <a:ext cx="3970921" cy="266700"/>
          </a:xfrm>
          <a:prstGeom prst="rect">
            <a:avLst/>
          </a:prstGeom>
        </p:spPr>
        <p:txBody>
          <a:bodyPr anchor="t" rtlCol="false" tIns="0" lIns="0" bIns="0" rIns="0">
            <a:spAutoFit/>
          </a:bodyPr>
          <a:lstStyle/>
          <a:p>
            <a:pPr algn="r" marL="0" indent="0" lvl="0">
              <a:lnSpc>
                <a:spcPts val="2160"/>
              </a:lnSpc>
            </a:pPr>
            <a:r>
              <a:rPr lang="en-US" sz="1800">
                <a:solidFill>
                  <a:srgbClr val="000000"/>
                </a:solidFill>
                <a:latin typeface="Open Sauce"/>
                <a:ea typeface="Open Sauce"/>
                <a:cs typeface="Open Sauce"/>
                <a:sym typeface="Open Sauce"/>
              </a:rPr>
              <a:t>LONDONIST DMC </a:t>
            </a:r>
          </a:p>
        </p:txBody>
      </p:sp>
      <p:sp>
        <p:nvSpPr>
          <p:cNvPr name="TextBox 7" id="7"/>
          <p:cNvSpPr txBox="true"/>
          <p:nvPr/>
        </p:nvSpPr>
        <p:spPr>
          <a:xfrm rot="0">
            <a:off x="2525887" y="8372315"/>
            <a:ext cx="3039564" cy="266733"/>
          </a:xfrm>
          <a:prstGeom prst="rect">
            <a:avLst/>
          </a:prstGeom>
        </p:spPr>
        <p:txBody>
          <a:bodyPr anchor="t" rtlCol="false" tIns="0" lIns="0" bIns="0" rIns="0">
            <a:spAutoFit/>
          </a:bodyPr>
          <a:lstStyle/>
          <a:p>
            <a:pPr algn="l" marL="0" indent="0" lvl="0">
              <a:lnSpc>
                <a:spcPts val="2160"/>
              </a:lnSpc>
              <a:spcBef>
                <a:spcPct val="0"/>
              </a:spcBef>
            </a:pPr>
            <a:r>
              <a:rPr lang="en-US" sz="1800">
                <a:solidFill>
                  <a:srgbClr val="000000"/>
                </a:solidFill>
                <a:latin typeface="Open Sauce"/>
                <a:ea typeface="Open Sauce"/>
                <a:cs typeface="Open Sauce"/>
                <a:sym typeface="Open Sauce"/>
              </a:rPr>
              <a:t>JULY</a:t>
            </a:r>
            <a:r>
              <a:rPr lang="en-US" sz="1800">
                <a:solidFill>
                  <a:srgbClr val="000000"/>
                </a:solidFill>
                <a:latin typeface="Open Sauce"/>
                <a:ea typeface="Open Sauce"/>
                <a:cs typeface="Open Sauce"/>
                <a:sym typeface="Open Sauce"/>
              </a:rPr>
              <a:t> 2026</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11204" y="3162531"/>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11204" y="8592036"/>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7507083" y="1332394"/>
            <a:ext cx="3929578" cy="7630249"/>
          </a:xfrm>
          <a:custGeom>
            <a:avLst/>
            <a:gdLst/>
            <a:ahLst/>
            <a:cxnLst/>
            <a:rect r="r" b="b" t="t" l="l"/>
            <a:pathLst>
              <a:path h="7630249" w="3929578">
                <a:moveTo>
                  <a:pt x="0" y="0"/>
                </a:moveTo>
                <a:lnTo>
                  <a:pt x="3929579" y="0"/>
                </a:lnTo>
                <a:lnTo>
                  <a:pt x="3929579" y="7630249"/>
                </a:lnTo>
                <a:lnTo>
                  <a:pt x="0" y="7630249"/>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2548861" y="521611"/>
            <a:ext cx="2931205" cy="9268632"/>
          </a:xfrm>
          <a:custGeom>
            <a:avLst/>
            <a:gdLst/>
            <a:ahLst/>
            <a:cxnLst/>
            <a:rect r="r" b="b" t="t" l="l"/>
            <a:pathLst>
              <a:path h="9268632" w="2931205">
                <a:moveTo>
                  <a:pt x="0" y="0"/>
                </a:moveTo>
                <a:lnTo>
                  <a:pt x="2931205" y="0"/>
                </a:lnTo>
                <a:lnTo>
                  <a:pt x="2931205" y="9268633"/>
                </a:lnTo>
                <a:lnTo>
                  <a:pt x="0" y="9268633"/>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200965" y="3938764"/>
            <a:ext cx="4612339" cy="406748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Soon after students does instant booking from website</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Upload Documents (Copy of Passport and Offer Letter)</a:t>
            </a:r>
          </a:p>
        </p:txBody>
      </p:sp>
      <p:sp>
        <p:nvSpPr>
          <p:cNvPr name="TextBox 7" id="7"/>
          <p:cNvSpPr txBox="true"/>
          <p:nvPr/>
        </p:nvSpPr>
        <p:spPr>
          <a:xfrm rot="0">
            <a:off x="200965" y="1109275"/>
            <a:ext cx="5299787" cy="1815131"/>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BOOKING CONFIRMATION - INSTANT BOOKING</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11204" y="3162531"/>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11204" y="8592036"/>
            <a:ext cx="4514586" cy="0"/>
          </a:xfrm>
          <a:prstGeom prst="line">
            <a:avLst/>
          </a:prstGeom>
          <a:ln cap="flat" w="9525">
            <a:solidFill>
              <a:srgbClr val="140E0C"/>
            </a:solidFill>
            <a:prstDash val="solid"/>
            <a:headEnd type="none" len="sm" w="sm"/>
            <a:tailEnd type="none" len="sm" w="sm"/>
          </a:ln>
        </p:spPr>
      </p:sp>
      <p:grpSp>
        <p:nvGrpSpPr>
          <p:cNvPr name="Group 4" id="4"/>
          <p:cNvGrpSpPr/>
          <p:nvPr/>
        </p:nvGrpSpPr>
        <p:grpSpPr>
          <a:xfrm rot="0">
            <a:off x="12921745" y="891172"/>
            <a:ext cx="3134751" cy="8668209"/>
            <a:chOff x="0" y="0"/>
            <a:chExt cx="736976" cy="2037885"/>
          </a:xfrm>
        </p:grpSpPr>
        <p:sp>
          <p:nvSpPr>
            <p:cNvPr name="Freeform 5" id="5"/>
            <p:cNvSpPr/>
            <p:nvPr/>
          </p:nvSpPr>
          <p:spPr>
            <a:xfrm flipH="false" flipV="false" rot="0">
              <a:off x="0" y="0"/>
              <a:ext cx="736976" cy="2037885"/>
            </a:xfrm>
            <a:custGeom>
              <a:avLst/>
              <a:gdLst/>
              <a:ahLst/>
              <a:cxnLst/>
              <a:rect r="r" b="b" t="t" l="l"/>
              <a:pathLst>
                <a:path h="2037885" w="736976">
                  <a:moveTo>
                    <a:pt x="0" y="0"/>
                  </a:moveTo>
                  <a:lnTo>
                    <a:pt x="736976" y="0"/>
                  </a:lnTo>
                  <a:lnTo>
                    <a:pt x="736976" y="2037885"/>
                  </a:lnTo>
                  <a:lnTo>
                    <a:pt x="0" y="2037885"/>
                  </a:lnTo>
                  <a:close/>
                </a:path>
              </a:pathLst>
            </a:custGeom>
            <a:blipFill>
              <a:blip r:embed="rId2"/>
              <a:stretch>
                <a:fillRect l="-464" t="0" r="-464" b="0"/>
              </a:stretch>
            </a:blipFill>
            <a:ln w="19050" cap="sq">
              <a:solidFill>
                <a:srgbClr val="000000"/>
              </a:solidFill>
              <a:prstDash val="solid"/>
              <a:miter/>
            </a:ln>
          </p:spPr>
        </p:sp>
      </p:grpSp>
      <p:sp>
        <p:nvSpPr>
          <p:cNvPr name="Freeform 6" id="6"/>
          <p:cNvSpPr/>
          <p:nvPr/>
        </p:nvSpPr>
        <p:spPr>
          <a:xfrm flipH="false" flipV="false" rot="0">
            <a:off x="7550493" y="1673404"/>
            <a:ext cx="3963108" cy="7584896"/>
          </a:xfrm>
          <a:custGeom>
            <a:avLst/>
            <a:gdLst/>
            <a:ahLst/>
            <a:cxnLst/>
            <a:rect r="r" b="b" t="t" l="l"/>
            <a:pathLst>
              <a:path h="7584896" w="3963108">
                <a:moveTo>
                  <a:pt x="0" y="0"/>
                </a:moveTo>
                <a:lnTo>
                  <a:pt x="3963108" y="0"/>
                </a:lnTo>
                <a:lnTo>
                  <a:pt x="3963108" y="7584896"/>
                </a:lnTo>
                <a:lnTo>
                  <a:pt x="0" y="7584896"/>
                </a:lnTo>
                <a:lnTo>
                  <a:pt x="0" y="0"/>
                </a:lnTo>
                <a:close/>
              </a:path>
            </a:pathLst>
          </a:custGeom>
          <a:blipFill>
            <a:blip r:embed="rId3"/>
            <a:stretch>
              <a:fillRect l="0" t="0" r="0" b="0"/>
            </a:stretch>
          </a:blipFill>
          <a:ln w="19050" cap="sq">
            <a:solidFill>
              <a:srgbClr val="000000"/>
            </a:solidFill>
            <a:prstDash val="solid"/>
            <a:miter/>
          </a:ln>
        </p:spPr>
      </p:sp>
      <p:sp>
        <p:nvSpPr>
          <p:cNvPr name="TextBox 7" id="7"/>
          <p:cNvSpPr txBox="true"/>
          <p:nvPr/>
        </p:nvSpPr>
        <p:spPr>
          <a:xfrm rot="0">
            <a:off x="200965" y="3938764"/>
            <a:ext cx="4612339" cy="4066758"/>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Soon after Instant vooking is done.</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Student Portal link</a:t>
            </a:r>
          </a:p>
          <a:p>
            <a:pPr algn="l" marL="0" indent="0" lvl="0">
              <a:lnSpc>
                <a:spcPts val="2987"/>
              </a:lnSpc>
              <a:spcBef>
                <a:spcPct val="0"/>
              </a:spcBef>
            </a:pPr>
          </a:p>
        </p:txBody>
      </p:sp>
      <p:sp>
        <p:nvSpPr>
          <p:cNvPr name="TextBox 8" id="8"/>
          <p:cNvSpPr txBox="true"/>
          <p:nvPr/>
        </p:nvSpPr>
        <p:spPr>
          <a:xfrm rot="0">
            <a:off x="200965" y="2104637"/>
            <a:ext cx="5299787" cy="472106"/>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ROOM LOCKED</a:t>
            </a:r>
          </a:p>
        </p:txBody>
      </p:sp>
      <p:sp>
        <p:nvSpPr>
          <p:cNvPr name="AutoShape 9" id="9"/>
          <p:cNvSpPr/>
          <p:nvPr/>
        </p:nvSpPr>
        <p:spPr>
          <a:xfrm>
            <a:off x="8006638" y="4129264"/>
            <a:ext cx="1284525" cy="0"/>
          </a:xfrm>
          <a:prstGeom prst="line">
            <a:avLst/>
          </a:prstGeom>
          <a:ln cap="flat" w="219075">
            <a:solidFill>
              <a:srgbClr val="999CA7"/>
            </a:solidFill>
            <a:prstDash val="solid"/>
            <a:headEnd type="none" len="sm" w="sm"/>
            <a:tailEnd type="none" len="sm" w="sm"/>
          </a:ln>
        </p:spPr>
      </p:sp>
      <p:sp>
        <p:nvSpPr>
          <p:cNvPr name="AutoShape 10" id="10"/>
          <p:cNvSpPr/>
          <p:nvPr/>
        </p:nvSpPr>
        <p:spPr>
          <a:xfrm>
            <a:off x="13250402" y="2842207"/>
            <a:ext cx="1156202" cy="0"/>
          </a:xfrm>
          <a:prstGeom prst="line">
            <a:avLst/>
          </a:prstGeom>
          <a:ln cap="flat" w="209550">
            <a:solidFill>
              <a:srgbClr val="999CA7"/>
            </a:solidFill>
            <a:prstDash val="solid"/>
            <a:headEnd type="none" len="sm" w="sm"/>
            <a:tailEnd type="none" len="sm" w="sm"/>
          </a:ln>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260178" y="3094821"/>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260981" y="8424368"/>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5612870" y="1240708"/>
            <a:ext cx="3621405" cy="7466814"/>
          </a:xfrm>
          <a:custGeom>
            <a:avLst/>
            <a:gdLst/>
            <a:ahLst/>
            <a:cxnLst/>
            <a:rect r="r" b="b" t="t" l="l"/>
            <a:pathLst>
              <a:path h="7466814" w="3621405">
                <a:moveTo>
                  <a:pt x="0" y="0"/>
                </a:moveTo>
                <a:lnTo>
                  <a:pt x="3621405" y="0"/>
                </a:lnTo>
                <a:lnTo>
                  <a:pt x="3621405" y="7466815"/>
                </a:lnTo>
                <a:lnTo>
                  <a:pt x="0" y="7466815"/>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3501477" y="288482"/>
            <a:ext cx="1838084" cy="9548489"/>
          </a:xfrm>
          <a:custGeom>
            <a:avLst/>
            <a:gdLst/>
            <a:ahLst/>
            <a:cxnLst/>
            <a:rect r="r" b="b" t="t" l="l"/>
            <a:pathLst>
              <a:path h="9548489" w="1838084">
                <a:moveTo>
                  <a:pt x="0" y="0"/>
                </a:moveTo>
                <a:lnTo>
                  <a:pt x="1838084" y="0"/>
                </a:lnTo>
                <a:lnTo>
                  <a:pt x="1838084" y="9548489"/>
                </a:lnTo>
                <a:lnTo>
                  <a:pt x="0" y="9548489"/>
                </a:lnTo>
                <a:lnTo>
                  <a:pt x="0" y="0"/>
                </a:lnTo>
                <a:close/>
              </a:path>
            </a:pathLst>
          </a:custGeom>
          <a:blipFill>
            <a:blip r:embed="rId3"/>
            <a:stretch>
              <a:fillRect l="0" t="0" r="0" b="0"/>
            </a:stretch>
          </a:blipFill>
          <a:ln w="19050" cap="sq">
            <a:solidFill>
              <a:srgbClr val="000000"/>
            </a:solidFill>
            <a:prstDash val="solid"/>
            <a:miter/>
          </a:ln>
        </p:spPr>
      </p:sp>
      <p:sp>
        <p:nvSpPr>
          <p:cNvPr name="Freeform 6" id="6"/>
          <p:cNvSpPr/>
          <p:nvPr/>
        </p:nvSpPr>
        <p:spPr>
          <a:xfrm flipH="false" flipV="false" rot="0">
            <a:off x="9492340" y="1232097"/>
            <a:ext cx="3383398" cy="7475426"/>
          </a:xfrm>
          <a:custGeom>
            <a:avLst/>
            <a:gdLst/>
            <a:ahLst/>
            <a:cxnLst/>
            <a:rect r="r" b="b" t="t" l="l"/>
            <a:pathLst>
              <a:path h="7475426" w="3383398">
                <a:moveTo>
                  <a:pt x="0" y="0"/>
                </a:moveTo>
                <a:lnTo>
                  <a:pt x="3383398" y="0"/>
                </a:lnTo>
                <a:lnTo>
                  <a:pt x="3383398" y="7475426"/>
                </a:lnTo>
                <a:lnTo>
                  <a:pt x="0" y="7475426"/>
                </a:lnTo>
                <a:lnTo>
                  <a:pt x="0" y="0"/>
                </a:lnTo>
                <a:close/>
              </a:path>
            </a:pathLst>
          </a:custGeom>
          <a:blipFill>
            <a:blip r:embed="rId4"/>
            <a:stretch>
              <a:fillRect l="0" t="-735" r="0" b="-122"/>
            </a:stretch>
          </a:blipFill>
          <a:ln w="19050" cap="sq">
            <a:solidFill>
              <a:srgbClr val="000000"/>
            </a:solidFill>
            <a:prstDash val="solid"/>
            <a:miter/>
          </a:ln>
        </p:spPr>
      </p:sp>
      <p:sp>
        <p:nvSpPr>
          <p:cNvPr name="TextBox 7" id="7"/>
          <p:cNvSpPr txBox="true"/>
          <p:nvPr/>
        </p:nvSpPr>
        <p:spPr>
          <a:xfrm rot="0">
            <a:off x="392489" y="3157174"/>
            <a:ext cx="4251572" cy="518191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When Sales agents send quote to students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 (it depends on how many times sales agents send quote)</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View Quote details</a:t>
            </a:r>
          </a:p>
        </p:txBody>
      </p:sp>
      <p:sp>
        <p:nvSpPr>
          <p:cNvPr name="TextBox 8" id="8"/>
          <p:cNvSpPr txBox="true"/>
          <p:nvPr/>
        </p:nvSpPr>
        <p:spPr>
          <a:xfrm rot="0">
            <a:off x="391685" y="1700204"/>
            <a:ext cx="4251572" cy="1195835"/>
          </a:xfrm>
          <a:prstGeom prst="rect">
            <a:avLst/>
          </a:prstGeom>
        </p:spPr>
        <p:txBody>
          <a:bodyPr anchor="t" rtlCol="false" tIns="0" lIns="0" bIns="0" rIns="0">
            <a:spAutoFit/>
          </a:bodyPr>
          <a:lstStyle/>
          <a:p>
            <a:pPr algn="l" marL="0" indent="0" lvl="1">
              <a:lnSpc>
                <a:spcPts val="4586"/>
              </a:lnSpc>
              <a:spcBef>
                <a:spcPct val="0"/>
              </a:spcBef>
            </a:pPr>
            <a:r>
              <a:rPr lang="en-US" sz="4586">
                <a:solidFill>
                  <a:srgbClr val="140E0C"/>
                </a:solidFill>
                <a:latin typeface="Monument Bold"/>
                <a:ea typeface="Monument Bold"/>
                <a:cs typeface="Monument Bold"/>
                <a:sym typeface="Monument Bold"/>
              </a:rPr>
              <a:t>QUOTE EMAIL</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500103" y="3417614"/>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369398" y="8762332"/>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8500040" y="518713"/>
            <a:ext cx="3688268" cy="9249575"/>
          </a:xfrm>
          <a:custGeom>
            <a:avLst/>
            <a:gdLst/>
            <a:ahLst/>
            <a:cxnLst/>
            <a:rect r="r" b="b" t="t" l="l"/>
            <a:pathLst>
              <a:path h="9249575" w="3688268">
                <a:moveTo>
                  <a:pt x="0" y="0"/>
                </a:moveTo>
                <a:lnTo>
                  <a:pt x="3688268" y="0"/>
                </a:lnTo>
                <a:lnTo>
                  <a:pt x="3688268" y="9249574"/>
                </a:lnTo>
                <a:lnTo>
                  <a:pt x="0" y="9249574"/>
                </a:lnTo>
                <a:lnTo>
                  <a:pt x="0" y="0"/>
                </a:lnTo>
                <a:close/>
              </a:path>
            </a:pathLst>
          </a:custGeom>
          <a:blipFill>
            <a:blip r:embed="rId2"/>
            <a:stretch>
              <a:fillRect l="0" t="0" r="0" b="0"/>
            </a:stretch>
          </a:blipFill>
          <a:ln w="19050" cap="sq">
            <a:solidFill>
              <a:srgbClr val="000000"/>
            </a:solidFill>
            <a:prstDash val="solid"/>
            <a:miter/>
          </a:ln>
        </p:spPr>
      </p:sp>
      <p:sp>
        <p:nvSpPr>
          <p:cNvPr name="TextBox 5" id="5"/>
          <p:cNvSpPr txBox="true"/>
          <p:nvPr/>
        </p:nvSpPr>
        <p:spPr>
          <a:xfrm rot="0">
            <a:off x="632413" y="3479968"/>
            <a:ext cx="4251572" cy="481043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 If student has received the email but he didnt see it in 24 hours.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a:t>
            </a:r>
            <a:r>
              <a:rPr lang="en-US" sz="1991">
                <a:solidFill>
                  <a:srgbClr val="140E0C"/>
                </a:solidFill>
                <a:latin typeface="Open Sauce"/>
                <a:ea typeface="Open Sauce"/>
                <a:cs typeface="Open Sauce"/>
                <a:sym typeface="Open Sauce"/>
              </a:rPr>
              <a:t> View Quote details</a:t>
            </a:r>
          </a:p>
        </p:txBody>
      </p:sp>
      <p:sp>
        <p:nvSpPr>
          <p:cNvPr name="TextBox 6" id="6"/>
          <p:cNvSpPr txBox="true"/>
          <p:nvPr/>
        </p:nvSpPr>
        <p:spPr>
          <a:xfrm rot="0">
            <a:off x="500103" y="2033405"/>
            <a:ext cx="4251572" cy="1077896"/>
          </a:xfrm>
          <a:prstGeom prst="rect">
            <a:avLst/>
          </a:prstGeom>
        </p:spPr>
        <p:txBody>
          <a:bodyPr anchor="t" rtlCol="false" tIns="0" lIns="0" bIns="0" rIns="0">
            <a:spAutoFit/>
          </a:bodyPr>
          <a:lstStyle/>
          <a:p>
            <a:pPr algn="l" marL="0" indent="0" lvl="1">
              <a:lnSpc>
                <a:spcPts val="4186"/>
              </a:lnSpc>
              <a:spcBef>
                <a:spcPct val="0"/>
              </a:spcBef>
            </a:pPr>
            <a:r>
              <a:rPr lang="en-US" sz="4186">
                <a:solidFill>
                  <a:srgbClr val="140E0C"/>
                </a:solidFill>
                <a:latin typeface="Monument Bold"/>
                <a:ea typeface="Monument Bold"/>
                <a:cs typeface="Monument Bold"/>
                <a:sym typeface="Monument Bold"/>
              </a:rPr>
              <a:t>QUOTE NOT SEEN EMAIL</a:t>
            </a:r>
          </a:p>
        </p:txBody>
      </p:sp>
      <p:sp>
        <p:nvSpPr>
          <p:cNvPr name="AutoShape 7" id="7"/>
          <p:cNvSpPr/>
          <p:nvPr/>
        </p:nvSpPr>
        <p:spPr>
          <a:xfrm flipV="true">
            <a:off x="8877647" y="2643790"/>
            <a:ext cx="954502" cy="0"/>
          </a:xfrm>
          <a:prstGeom prst="line">
            <a:avLst/>
          </a:prstGeom>
          <a:ln cap="flat" w="219075">
            <a:solidFill>
              <a:srgbClr val="999CA7"/>
            </a:solidFill>
            <a:prstDash val="solid"/>
            <a:headEnd type="none" len="sm" w="sm"/>
            <a:tailEnd type="none" len="sm" w="sm"/>
          </a:ln>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717016" y="3543412"/>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545729" y="8700778"/>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7863741" y="587965"/>
            <a:ext cx="4278677" cy="9176787"/>
          </a:xfrm>
          <a:custGeom>
            <a:avLst/>
            <a:gdLst/>
            <a:ahLst/>
            <a:cxnLst/>
            <a:rect r="r" b="b" t="t" l="l"/>
            <a:pathLst>
              <a:path h="9176787" w="4278677">
                <a:moveTo>
                  <a:pt x="0" y="0"/>
                </a:moveTo>
                <a:lnTo>
                  <a:pt x="4278677" y="0"/>
                </a:lnTo>
                <a:lnTo>
                  <a:pt x="4278677" y="9176787"/>
                </a:lnTo>
                <a:lnTo>
                  <a:pt x="0" y="9176787"/>
                </a:lnTo>
                <a:lnTo>
                  <a:pt x="0" y="0"/>
                </a:lnTo>
                <a:close/>
              </a:path>
            </a:pathLst>
          </a:custGeom>
          <a:blipFill>
            <a:blip r:embed="rId2"/>
            <a:stretch>
              <a:fillRect l="0" t="0" r="0" b="0"/>
            </a:stretch>
          </a:blipFill>
          <a:ln w="19050" cap="sq">
            <a:solidFill>
              <a:srgbClr val="000000"/>
            </a:solidFill>
            <a:prstDash val="solid"/>
            <a:miter/>
          </a:ln>
        </p:spPr>
      </p:sp>
      <p:sp>
        <p:nvSpPr>
          <p:cNvPr name="TextBox 5" id="5"/>
          <p:cNvSpPr txBox="true"/>
          <p:nvPr/>
        </p:nvSpPr>
        <p:spPr>
          <a:xfrm rot="0">
            <a:off x="763683" y="3693065"/>
            <a:ext cx="4670793" cy="443896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If student has received the quote but not accepted within 48 hours.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 </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View Quote details.</a:t>
            </a:r>
          </a:p>
        </p:txBody>
      </p:sp>
      <p:sp>
        <p:nvSpPr>
          <p:cNvPr name="TextBox 6" id="6"/>
          <p:cNvSpPr txBox="true"/>
          <p:nvPr/>
        </p:nvSpPr>
        <p:spPr>
          <a:xfrm rot="0">
            <a:off x="717016" y="2342814"/>
            <a:ext cx="4251572" cy="1195835"/>
          </a:xfrm>
          <a:prstGeom prst="rect">
            <a:avLst/>
          </a:prstGeom>
        </p:spPr>
        <p:txBody>
          <a:bodyPr anchor="t" rtlCol="false" tIns="0" lIns="0" bIns="0" rIns="0">
            <a:spAutoFit/>
          </a:bodyPr>
          <a:lstStyle/>
          <a:p>
            <a:pPr algn="l" marL="0" indent="0" lvl="1">
              <a:lnSpc>
                <a:spcPts val="4586"/>
              </a:lnSpc>
              <a:spcBef>
                <a:spcPct val="0"/>
              </a:spcBef>
            </a:pPr>
            <a:r>
              <a:rPr lang="en-US" sz="4586">
                <a:solidFill>
                  <a:srgbClr val="140E0C"/>
                </a:solidFill>
                <a:latin typeface="Monument Bold"/>
                <a:ea typeface="Monument Bold"/>
                <a:cs typeface="Monument Bold"/>
                <a:sym typeface="Monument Bold"/>
              </a:rPr>
              <a:t>QUOTE REMINDER</a:t>
            </a:r>
          </a:p>
        </p:txBody>
      </p:sp>
      <p:sp>
        <p:nvSpPr>
          <p:cNvPr name="AutoShape 7" id="7"/>
          <p:cNvSpPr/>
          <p:nvPr/>
        </p:nvSpPr>
        <p:spPr>
          <a:xfrm flipV="true">
            <a:off x="8437558" y="2588779"/>
            <a:ext cx="1092030" cy="0"/>
          </a:xfrm>
          <a:prstGeom prst="line">
            <a:avLst/>
          </a:prstGeom>
          <a:ln cap="flat" w="219075">
            <a:solidFill>
              <a:srgbClr val="999CA7"/>
            </a:solidFill>
            <a:prstDash val="solid"/>
            <a:headEnd type="none" len="sm" w="sm"/>
            <a:tailEnd type="none" len="sm" w="sm"/>
          </a:ln>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4F81BD"/>
        </a:solidFill>
      </p:bgPr>
    </p:bg>
    <p:spTree>
      <p:nvGrpSpPr>
        <p:cNvPr id="1" name=""/>
        <p:cNvGrpSpPr/>
        <p:nvPr/>
      </p:nvGrpSpPr>
      <p:grpSpPr>
        <a:xfrm>
          <a:off x="0" y="0"/>
          <a:ext cx="0" cy="0"/>
          <a:chOff x="0" y="0"/>
          <a:chExt cx="0" cy="0"/>
        </a:xfrm>
      </p:grpSpPr>
      <p:sp>
        <p:nvSpPr>
          <p:cNvPr name="AutoShape 2" id="2"/>
          <p:cNvSpPr/>
          <p:nvPr/>
        </p:nvSpPr>
        <p:spPr>
          <a:xfrm flipV="true">
            <a:off x="2180848" y="4715192"/>
            <a:ext cx="14786982" cy="0"/>
          </a:xfrm>
          <a:prstGeom prst="line">
            <a:avLst/>
          </a:prstGeom>
          <a:ln cap="flat" w="9525">
            <a:solidFill>
              <a:srgbClr val="FFEFEF"/>
            </a:solidFill>
            <a:prstDash val="solid"/>
            <a:headEnd type="none" len="sm" w="sm"/>
            <a:tailEnd type="none" len="sm" w="sm"/>
          </a:ln>
        </p:spPr>
      </p:sp>
      <p:sp>
        <p:nvSpPr>
          <p:cNvPr name="AutoShape 3" id="3"/>
          <p:cNvSpPr/>
          <p:nvPr/>
        </p:nvSpPr>
        <p:spPr>
          <a:xfrm flipV="true">
            <a:off x="2089298" y="7447758"/>
            <a:ext cx="14796397" cy="0"/>
          </a:xfrm>
          <a:prstGeom prst="line">
            <a:avLst/>
          </a:prstGeom>
          <a:ln cap="flat" w="9525">
            <a:solidFill>
              <a:srgbClr val="FFEFEF"/>
            </a:solidFill>
            <a:prstDash val="solid"/>
            <a:headEnd type="none" len="sm" w="sm"/>
            <a:tailEnd type="none" len="sm" w="sm"/>
          </a:ln>
        </p:spPr>
      </p:sp>
      <p:sp>
        <p:nvSpPr>
          <p:cNvPr name="TextBox 4" id="4"/>
          <p:cNvSpPr txBox="true"/>
          <p:nvPr/>
        </p:nvSpPr>
        <p:spPr>
          <a:xfrm rot="0">
            <a:off x="2590561" y="5279786"/>
            <a:ext cx="14295134" cy="1342926"/>
          </a:xfrm>
          <a:prstGeom prst="rect">
            <a:avLst/>
          </a:prstGeom>
        </p:spPr>
        <p:txBody>
          <a:bodyPr anchor="t" rtlCol="false" tIns="0" lIns="0" bIns="0" rIns="0">
            <a:spAutoFit/>
          </a:bodyPr>
          <a:lstStyle/>
          <a:p>
            <a:pPr algn="ctr">
              <a:lnSpc>
                <a:spcPts val="3599"/>
              </a:lnSpc>
            </a:pPr>
            <a:r>
              <a:rPr lang="en-US" sz="2999" spc="-149">
                <a:solidFill>
                  <a:srgbClr val="000000"/>
                </a:solidFill>
                <a:latin typeface="Open Sauce"/>
                <a:ea typeface="Open Sauce"/>
                <a:cs typeface="Open Sauce"/>
                <a:sym typeface="Open Sauce"/>
              </a:rPr>
              <a:t>Following are the emails and communications sent to students prior to arrival, covering arrival essentials, check-in details &amp; instructions and travel details to ensure a smooth check-in process.</a:t>
            </a:r>
          </a:p>
        </p:txBody>
      </p:sp>
      <p:sp>
        <p:nvSpPr>
          <p:cNvPr name="TextBox 5" id="5"/>
          <p:cNvSpPr txBox="true"/>
          <p:nvPr/>
        </p:nvSpPr>
        <p:spPr>
          <a:xfrm rot="0">
            <a:off x="1199005" y="2007367"/>
            <a:ext cx="16060295" cy="1983887"/>
          </a:xfrm>
          <a:prstGeom prst="rect">
            <a:avLst/>
          </a:prstGeom>
        </p:spPr>
        <p:txBody>
          <a:bodyPr anchor="t" rtlCol="false" tIns="0" lIns="0" bIns="0" rIns="0">
            <a:spAutoFit/>
          </a:bodyPr>
          <a:lstStyle/>
          <a:p>
            <a:pPr algn="ctr" marL="0" indent="0" lvl="1">
              <a:lnSpc>
                <a:spcPts val="7600"/>
              </a:lnSpc>
              <a:spcBef>
                <a:spcPct val="0"/>
              </a:spcBef>
            </a:pPr>
            <a:r>
              <a:rPr lang="en-US" sz="7600" spc="-152">
                <a:solidFill>
                  <a:srgbClr val="000000"/>
                </a:solidFill>
                <a:latin typeface="Monument"/>
                <a:ea typeface="Monument"/>
                <a:cs typeface="Monument"/>
                <a:sym typeface="Monument"/>
              </a:rPr>
              <a:t>STUDENT ONBOARDING AND PRE CHECK-IN</a:t>
            </a:r>
          </a:p>
        </p:txBody>
      </p:sp>
      <p:sp>
        <p:nvSpPr>
          <p:cNvPr name="TextBox 6" id="6"/>
          <p:cNvSpPr txBox="true"/>
          <p:nvPr/>
        </p:nvSpPr>
        <p:spPr>
          <a:xfrm rot="0">
            <a:off x="4253919" y="8162874"/>
            <a:ext cx="12592797" cy="198086"/>
          </a:xfrm>
          <a:prstGeom prst="rect">
            <a:avLst/>
          </a:prstGeom>
        </p:spPr>
        <p:txBody>
          <a:bodyPr anchor="t" rtlCol="false" tIns="0" lIns="0" bIns="0" rIns="0">
            <a:spAutoFit/>
          </a:bodyPr>
          <a:lstStyle/>
          <a:p>
            <a:pPr algn="ctr">
              <a:lnSpc>
                <a:spcPts val="1680"/>
              </a:lnSpc>
            </a:pPr>
            <a:r>
              <a:rPr lang="en-US" sz="1200">
                <a:solidFill>
                  <a:srgbClr val="000000"/>
                </a:solidFill>
                <a:latin typeface="Canva Sans"/>
                <a:ea typeface="Canva Sans"/>
                <a:cs typeface="Canva Sans"/>
                <a:sym typeface="Canva Sans"/>
              </a:rPr>
              <a:t>Note: Some</a:t>
            </a:r>
            <a:r>
              <a:rPr lang="en-US" sz="1200">
                <a:solidFill>
                  <a:srgbClr val="000000"/>
                </a:solidFill>
                <a:latin typeface="Canva Sans"/>
                <a:ea typeface="Canva Sans"/>
                <a:cs typeface="Canva Sans"/>
                <a:sym typeface="Canva Sans"/>
              </a:rPr>
              <a:t> of these communications are scenario-based, such as deposit reminders or onboarding pack notifications if not yet purchased.</a:t>
            </a:r>
          </a:p>
        </p:txBody>
      </p:sp>
      <p:sp>
        <p:nvSpPr>
          <p:cNvPr name="Freeform 7" id="7"/>
          <p:cNvSpPr/>
          <p:nvPr/>
        </p:nvSpPr>
        <p:spPr>
          <a:xfrm flipH="false" flipV="false" rot="0">
            <a:off x="241988" y="7735138"/>
            <a:ext cx="2499471" cy="2381315"/>
          </a:xfrm>
          <a:custGeom>
            <a:avLst/>
            <a:gdLst/>
            <a:ahLst/>
            <a:cxnLst/>
            <a:rect r="r" b="b" t="t" l="l"/>
            <a:pathLst>
              <a:path h="2381315" w="2499471">
                <a:moveTo>
                  <a:pt x="0" y="0"/>
                </a:moveTo>
                <a:lnTo>
                  <a:pt x="2499471" y="0"/>
                </a:lnTo>
                <a:lnTo>
                  <a:pt x="2499471" y="2381315"/>
                </a:lnTo>
                <a:lnTo>
                  <a:pt x="0" y="238131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8" id="8"/>
          <p:cNvSpPr txBox="true"/>
          <p:nvPr/>
        </p:nvSpPr>
        <p:spPr>
          <a:xfrm rot="0">
            <a:off x="2089295" y="7871814"/>
            <a:ext cx="420063" cy="504386"/>
          </a:xfrm>
          <a:prstGeom prst="rect">
            <a:avLst/>
          </a:prstGeom>
        </p:spPr>
        <p:txBody>
          <a:bodyPr anchor="t" rtlCol="false" tIns="0" lIns="0" bIns="0" rIns="0">
            <a:spAutoFit/>
          </a:bodyPr>
          <a:lstStyle/>
          <a:p>
            <a:pPr algn="ctr">
              <a:lnSpc>
                <a:spcPts val="4143"/>
              </a:lnSpc>
            </a:pPr>
            <a:r>
              <a:rPr lang="en-US" sz="2959" b="true">
                <a:solidFill>
                  <a:srgbClr val="231F20"/>
                </a:solidFill>
                <a:latin typeface="Canva Sans Bold"/>
                <a:ea typeface="Canva Sans Bold"/>
                <a:cs typeface="Canva Sans Bold"/>
                <a:sym typeface="Canva Sans Bold"/>
              </a:rPr>
              <a:t>13</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260178" y="3094821"/>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299958" y="8150017"/>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5345559" y="2239631"/>
            <a:ext cx="4173079" cy="6272113"/>
          </a:xfrm>
          <a:custGeom>
            <a:avLst/>
            <a:gdLst/>
            <a:ahLst/>
            <a:cxnLst/>
            <a:rect r="r" b="b" t="t" l="l"/>
            <a:pathLst>
              <a:path h="6272113" w="4173079">
                <a:moveTo>
                  <a:pt x="0" y="0"/>
                </a:moveTo>
                <a:lnTo>
                  <a:pt x="4173079" y="0"/>
                </a:lnTo>
                <a:lnTo>
                  <a:pt x="4173079" y="6272114"/>
                </a:lnTo>
                <a:lnTo>
                  <a:pt x="0" y="6272114"/>
                </a:lnTo>
                <a:lnTo>
                  <a:pt x="0" y="0"/>
                </a:lnTo>
                <a:close/>
              </a:path>
            </a:pathLst>
          </a:custGeom>
          <a:blipFill>
            <a:blip r:embed="rId2"/>
            <a:stretch>
              <a:fillRect l="0" t="0" r="0" b="0"/>
            </a:stretch>
          </a:blipFill>
          <a:ln w="38100" cap="sq">
            <a:solidFill>
              <a:srgbClr val="000000"/>
            </a:solidFill>
            <a:prstDash val="solid"/>
            <a:miter/>
          </a:ln>
        </p:spPr>
      </p:sp>
      <p:sp>
        <p:nvSpPr>
          <p:cNvPr name="Freeform 5" id="5"/>
          <p:cNvSpPr/>
          <p:nvPr/>
        </p:nvSpPr>
        <p:spPr>
          <a:xfrm flipH="false" flipV="false" rot="0">
            <a:off x="9718748" y="2239631"/>
            <a:ext cx="4289147" cy="6272113"/>
          </a:xfrm>
          <a:custGeom>
            <a:avLst/>
            <a:gdLst/>
            <a:ahLst/>
            <a:cxnLst/>
            <a:rect r="r" b="b" t="t" l="l"/>
            <a:pathLst>
              <a:path h="6272113" w="4289147">
                <a:moveTo>
                  <a:pt x="0" y="0"/>
                </a:moveTo>
                <a:lnTo>
                  <a:pt x="4289147" y="0"/>
                </a:lnTo>
                <a:lnTo>
                  <a:pt x="4289147" y="6272114"/>
                </a:lnTo>
                <a:lnTo>
                  <a:pt x="0" y="6272114"/>
                </a:lnTo>
                <a:lnTo>
                  <a:pt x="0" y="0"/>
                </a:lnTo>
                <a:close/>
              </a:path>
            </a:pathLst>
          </a:custGeom>
          <a:blipFill>
            <a:blip r:embed="rId3"/>
            <a:stretch>
              <a:fillRect l="0" t="0" r="0" b="0"/>
            </a:stretch>
          </a:blipFill>
          <a:ln w="38100" cap="sq">
            <a:solidFill>
              <a:srgbClr val="000000"/>
            </a:solidFill>
            <a:prstDash val="solid"/>
            <a:miter/>
          </a:ln>
        </p:spPr>
      </p:sp>
      <p:sp>
        <p:nvSpPr>
          <p:cNvPr name="Freeform 6" id="6"/>
          <p:cNvSpPr/>
          <p:nvPr/>
        </p:nvSpPr>
        <p:spPr>
          <a:xfrm flipH="false" flipV="false" rot="0">
            <a:off x="14226888" y="788152"/>
            <a:ext cx="3055215" cy="8470148"/>
          </a:xfrm>
          <a:custGeom>
            <a:avLst/>
            <a:gdLst/>
            <a:ahLst/>
            <a:cxnLst/>
            <a:rect r="r" b="b" t="t" l="l"/>
            <a:pathLst>
              <a:path h="8470148" w="3055215">
                <a:moveTo>
                  <a:pt x="0" y="0"/>
                </a:moveTo>
                <a:lnTo>
                  <a:pt x="3055215" y="0"/>
                </a:lnTo>
                <a:lnTo>
                  <a:pt x="3055215" y="8470148"/>
                </a:lnTo>
                <a:lnTo>
                  <a:pt x="0" y="8470148"/>
                </a:lnTo>
                <a:lnTo>
                  <a:pt x="0" y="0"/>
                </a:lnTo>
                <a:close/>
              </a:path>
            </a:pathLst>
          </a:custGeom>
          <a:blipFill>
            <a:blip r:embed="rId4"/>
            <a:stretch>
              <a:fillRect l="0" t="0" r="0" b="0"/>
            </a:stretch>
          </a:blipFill>
          <a:ln w="38100" cap="sq">
            <a:solidFill>
              <a:srgbClr val="000000"/>
            </a:solidFill>
            <a:prstDash val="solid"/>
            <a:miter/>
          </a:ln>
        </p:spPr>
      </p:sp>
      <p:sp>
        <p:nvSpPr>
          <p:cNvPr name="TextBox 7" id="7"/>
          <p:cNvSpPr txBox="true"/>
          <p:nvPr/>
        </p:nvSpPr>
        <p:spPr>
          <a:xfrm rot="0">
            <a:off x="299958" y="3204358"/>
            <a:ext cx="4251572" cy="481043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Student has accepted the quote but not paid 250 deposit.</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 </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Student portal link to check Invoice and Review on Trustpilot.</a:t>
            </a:r>
          </a:p>
        </p:txBody>
      </p:sp>
      <p:sp>
        <p:nvSpPr>
          <p:cNvPr name="TextBox 8" id="8"/>
          <p:cNvSpPr txBox="true"/>
          <p:nvPr/>
        </p:nvSpPr>
        <p:spPr>
          <a:xfrm rot="0">
            <a:off x="299958" y="1879053"/>
            <a:ext cx="4251572" cy="1195835"/>
          </a:xfrm>
          <a:prstGeom prst="rect">
            <a:avLst/>
          </a:prstGeom>
        </p:spPr>
        <p:txBody>
          <a:bodyPr anchor="t" rtlCol="false" tIns="0" lIns="0" bIns="0" rIns="0">
            <a:spAutoFit/>
          </a:bodyPr>
          <a:lstStyle/>
          <a:p>
            <a:pPr algn="l" marL="0" indent="0" lvl="1">
              <a:lnSpc>
                <a:spcPts val="4586"/>
              </a:lnSpc>
              <a:spcBef>
                <a:spcPct val="0"/>
              </a:spcBef>
            </a:pPr>
            <a:r>
              <a:rPr lang="en-US" sz="4586">
                <a:solidFill>
                  <a:srgbClr val="140E0C"/>
                </a:solidFill>
                <a:latin typeface="Monument Bold"/>
                <a:ea typeface="Monument Bold"/>
                <a:cs typeface="Monument Bold"/>
                <a:sym typeface="Monument Bold"/>
              </a:rPr>
              <a:t>INVOICE EMAIL</a:t>
            </a:r>
          </a:p>
        </p:txBody>
      </p:sp>
      <p:sp>
        <p:nvSpPr>
          <p:cNvPr name="AutoShape 9" id="9"/>
          <p:cNvSpPr/>
          <p:nvPr/>
        </p:nvSpPr>
        <p:spPr>
          <a:xfrm flipV="true">
            <a:off x="5879437" y="4754318"/>
            <a:ext cx="1092030" cy="0"/>
          </a:xfrm>
          <a:prstGeom prst="line">
            <a:avLst/>
          </a:prstGeom>
          <a:ln cap="flat" w="219075">
            <a:solidFill>
              <a:srgbClr val="999CA7"/>
            </a:solidFill>
            <a:prstDash val="solid"/>
            <a:headEnd type="none" len="sm" w="sm"/>
            <a:tailEnd type="none" len="sm" w="sm"/>
          </a:ln>
        </p:spPr>
      </p:sp>
      <p:sp>
        <p:nvSpPr>
          <p:cNvPr name="AutoShape 10" id="10"/>
          <p:cNvSpPr/>
          <p:nvPr/>
        </p:nvSpPr>
        <p:spPr>
          <a:xfrm flipV="true">
            <a:off x="14554254" y="2664763"/>
            <a:ext cx="750103" cy="0"/>
          </a:xfrm>
          <a:prstGeom prst="line">
            <a:avLst/>
          </a:prstGeom>
          <a:ln cap="flat" w="152400">
            <a:solidFill>
              <a:srgbClr val="999CA7"/>
            </a:solidFill>
            <a:prstDash val="solid"/>
            <a:headEnd type="none" len="sm" w="sm"/>
            <a:tailEnd type="none" len="sm" w="sm"/>
          </a:ln>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028700" y="3384561"/>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943860" y="8139861"/>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11502900" y="1558952"/>
            <a:ext cx="3755239" cy="6972448"/>
          </a:xfrm>
          <a:custGeom>
            <a:avLst/>
            <a:gdLst/>
            <a:ahLst/>
            <a:cxnLst/>
            <a:rect r="r" b="b" t="t" l="l"/>
            <a:pathLst>
              <a:path h="6972448" w="3755239">
                <a:moveTo>
                  <a:pt x="0" y="0"/>
                </a:moveTo>
                <a:lnTo>
                  <a:pt x="3755239" y="0"/>
                </a:lnTo>
                <a:lnTo>
                  <a:pt x="3755239" y="6972449"/>
                </a:lnTo>
                <a:lnTo>
                  <a:pt x="0" y="6972449"/>
                </a:lnTo>
                <a:lnTo>
                  <a:pt x="0" y="0"/>
                </a:lnTo>
                <a:close/>
              </a:path>
            </a:pathLst>
          </a:custGeom>
          <a:blipFill>
            <a:blip r:embed="rId2"/>
            <a:stretch>
              <a:fillRect l="0" t="-66530" r="0" b="-11835"/>
            </a:stretch>
          </a:blipFill>
          <a:ln w="19050" cap="sq">
            <a:solidFill>
              <a:srgbClr val="000000"/>
            </a:solidFill>
            <a:prstDash val="solid"/>
            <a:miter/>
          </a:ln>
        </p:spPr>
      </p:sp>
      <p:sp>
        <p:nvSpPr>
          <p:cNvPr name="Freeform 5" id="5"/>
          <p:cNvSpPr/>
          <p:nvPr/>
        </p:nvSpPr>
        <p:spPr>
          <a:xfrm flipH="false" flipV="false" rot="0">
            <a:off x="7128470" y="1558952"/>
            <a:ext cx="4052736" cy="6972448"/>
          </a:xfrm>
          <a:custGeom>
            <a:avLst/>
            <a:gdLst/>
            <a:ahLst/>
            <a:cxnLst/>
            <a:rect r="r" b="b" t="t" l="l"/>
            <a:pathLst>
              <a:path h="6972448" w="4052736">
                <a:moveTo>
                  <a:pt x="0" y="0"/>
                </a:moveTo>
                <a:lnTo>
                  <a:pt x="4052736" y="0"/>
                </a:lnTo>
                <a:lnTo>
                  <a:pt x="4052736" y="6972449"/>
                </a:lnTo>
                <a:lnTo>
                  <a:pt x="0" y="6972449"/>
                </a:lnTo>
                <a:lnTo>
                  <a:pt x="0" y="0"/>
                </a:lnTo>
                <a:close/>
              </a:path>
            </a:pathLst>
          </a:custGeom>
          <a:blipFill>
            <a:blip r:embed="rId3"/>
            <a:stretch>
              <a:fillRect l="0" t="0" r="0" b="0"/>
            </a:stretch>
          </a:blipFill>
          <a:ln w="28575" cap="sq">
            <a:solidFill>
              <a:srgbClr val="000000"/>
            </a:solidFill>
            <a:prstDash val="solid"/>
            <a:miter/>
          </a:ln>
        </p:spPr>
      </p:sp>
      <p:sp>
        <p:nvSpPr>
          <p:cNvPr name="TextBox 6" id="6"/>
          <p:cNvSpPr txBox="true"/>
          <p:nvPr/>
        </p:nvSpPr>
        <p:spPr>
          <a:xfrm rot="0">
            <a:off x="1075367" y="3610414"/>
            <a:ext cx="4251572" cy="406748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 Student has accepted the quote but not paid the deposit yet.</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 </a:t>
            </a:r>
            <a:r>
              <a:rPr lang="en-US" sz="1991">
                <a:solidFill>
                  <a:srgbClr val="140E0C"/>
                </a:solidFill>
                <a:latin typeface="Open Sauce"/>
                <a:ea typeface="Open Sauce"/>
                <a:cs typeface="Open Sauce"/>
                <a:sym typeface="Open Sauce"/>
              </a:rPr>
              <a:t>finance@londonist.co.uk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a:t>
            </a:r>
            <a:r>
              <a:rPr lang="en-US" sz="1991">
                <a:solidFill>
                  <a:srgbClr val="140E0C"/>
                </a:solidFill>
                <a:latin typeface="Open Sauce"/>
                <a:ea typeface="Open Sauce"/>
                <a:cs typeface="Open Sauce"/>
                <a:sym typeface="Open Sauce"/>
              </a:rPr>
              <a:t> Complete your payment on accepted quote.</a:t>
            </a:r>
          </a:p>
        </p:txBody>
      </p:sp>
      <p:sp>
        <p:nvSpPr>
          <p:cNvPr name="TextBox 7" id="7"/>
          <p:cNvSpPr txBox="true"/>
          <p:nvPr/>
        </p:nvSpPr>
        <p:spPr>
          <a:xfrm rot="0">
            <a:off x="1028700" y="1635152"/>
            <a:ext cx="4928240" cy="1601771"/>
          </a:xfrm>
          <a:prstGeom prst="rect">
            <a:avLst/>
          </a:prstGeom>
        </p:spPr>
        <p:txBody>
          <a:bodyPr anchor="t" rtlCol="false" tIns="0" lIns="0" bIns="0" rIns="0">
            <a:spAutoFit/>
          </a:bodyPr>
          <a:lstStyle/>
          <a:p>
            <a:pPr algn="l" marL="0" indent="0" lvl="1">
              <a:lnSpc>
                <a:spcPts val="4186"/>
              </a:lnSpc>
              <a:spcBef>
                <a:spcPct val="0"/>
              </a:spcBef>
            </a:pPr>
            <a:r>
              <a:rPr lang="en-US" sz="4186">
                <a:solidFill>
                  <a:srgbClr val="140E0C"/>
                </a:solidFill>
                <a:latin typeface="Monument Bold"/>
                <a:ea typeface="Monument Bold"/>
                <a:cs typeface="Monument Bold"/>
                <a:sym typeface="Monument Bold"/>
              </a:rPr>
              <a:t>DEPOSIT REMINDER - EMAIL</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802193" y="3114322"/>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727337" y="8187279"/>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7248160" y="809583"/>
            <a:ext cx="3791681" cy="8068169"/>
          </a:xfrm>
          <a:custGeom>
            <a:avLst/>
            <a:gdLst/>
            <a:ahLst/>
            <a:cxnLst/>
            <a:rect r="r" b="b" t="t" l="l"/>
            <a:pathLst>
              <a:path h="8068169" w="3791681">
                <a:moveTo>
                  <a:pt x="0" y="0"/>
                </a:moveTo>
                <a:lnTo>
                  <a:pt x="3791680" y="0"/>
                </a:lnTo>
                <a:lnTo>
                  <a:pt x="3791680" y="8068169"/>
                </a:lnTo>
                <a:lnTo>
                  <a:pt x="0" y="8068169"/>
                </a:lnTo>
                <a:lnTo>
                  <a:pt x="0" y="0"/>
                </a:lnTo>
                <a:close/>
              </a:path>
            </a:pathLst>
          </a:custGeom>
          <a:blipFill>
            <a:blip r:embed="rId2"/>
            <a:stretch>
              <a:fillRect l="0" t="0" r="0" b="-104707"/>
            </a:stretch>
          </a:blipFill>
          <a:ln cap="sq">
            <a:noFill/>
            <a:prstDash val="solid"/>
            <a:miter/>
          </a:ln>
        </p:spPr>
      </p:sp>
      <p:sp>
        <p:nvSpPr>
          <p:cNvPr name="Freeform 5" id="5"/>
          <p:cNvSpPr/>
          <p:nvPr/>
        </p:nvSpPr>
        <p:spPr>
          <a:xfrm flipH="false" flipV="false" rot="0">
            <a:off x="11153440" y="760847"/>
            <a:ext cx="3936525" cy="8116905"/>
          </a:xfrm>
          <a:custGeom>
            <a:avLst/>
            <a:gdLst/>
            <a:ahLst/>
            <a:cxnLst/>
            <a:rect r="r" b="b" t="t" l="l"/>
            <a:pathLst>
              <a:path h="8116905" w="3936525">
                <a:moveTo>
                  <a:pt x="0" y="0"/>
                </a:moveTo>
                <a:lnTo>
                  <a:pt x="3936525" y="0"/>
                </a:lnTo>
                <a:lnTo>
                  <a:pt x="3936525" y="8116905"/>
                </a:lnTo>
                <a:lnTo>
                  <a:pt x="0" y="8116905"/>
                </a:lnTo>
                <a:lnTo>
                  <a:pt x="0" y="0"/>
                </a:lnTo>
                <a:close/>
              </a:path>
            </a:pathLst>
          </a:custGeom>
          <a:blipFill>
            <a:blip r:embed="rId2"/>
            <a:stretch>
              <a:fillRect l="0" t="-99999" r="0" b="-11251"/>
            </a:stretch>
          </a:blipFill>
          <a:ln w="19050" cap="sq">
            <a:solidFill>
              <a:srgbClr val="000000"/>
            </a:solidFill>
            <a:prstDash val="solid"/>
            <a:miter/>
          </a:ln>
        </p:spPr>
      </p:sp>
      <p:sp>
        <p:nvSpPr>
          <p:cNvPr name="Freeform 6" id="6"/>
          <p:cNvSpPr/>
          <p:nvPr/>
        </p:nvSpPr>
        <p:spPr>
          <a:xfrm flipH="false" flipV="false" rot="0">
            <a:off x="7248160" y="760847"/>
            <a:ext cx="3791681" cy="1093397"/>
          </a:xfrm>
          <a:custGeom>
            <a:avLst/>
            <a:gdLst/>
            <a:ahLst/>
            <a:cxnLst/>
            <a:rect r="r" b="b" t="t" l="l"/>
            <a:pathLst>
              <a:path h="1093397" w="3791681">
                <a:moveTo>
                  <a:pt x="0" y="0"/>
                </a:moveTo>
                <a:lnTo>
                  <a:pt x="3791680" y="0"/>
                </a:lnTo>
                <a:lnTo>
                  <a:pt x="3791680" y="1093398"/>
                </a:lnTo>
                <a:lnTo>
                  <a:pt x="0" y="1093398"/>
                </a:lnTo>
                <a:lnTo>
                  <a:pt x="0" y="0"/>
                </a:lnTo>
                <a:close/>
              </a:path>
            </a:pathLst>
          </a:custGeom>
          <a:blipFill>
            <a:blip r:embed="rId3"/>
            <a:stretch>
              <a:fillRect l="-926" t="-18448" r="-926" b="-5878"/>
            </a:stretch>
          </a:blipFill>
          <a:ln cap="sq">
            <a:noFill/>
            <a:prstDash val="solid"/>
            <a:miter/>
          </a:ln>
        </p:spPr>
      </p:sp>
      <p:grpSp>
        <p:nvGrpSpPr>
          <p:cNvPr name="Group 7" id="7"/>
          <p:cNvGrpSpPr/>
          <p:nvPr/>
        </p:nvGrpSpPr>
        <p:grpSpPr>
          <a:xfrm rot="0">
            <a:off x="7248160" y="760847"/>
            <a:ext cx="3791681" cy="8116905"/>
            <a:chOff x="0" y="0"/>
            <a:chExt cx="998632" cy="2137786"/>
          </a:xfrm>
        </p:grpSpPr>
        <p:sp>
          <p:nvSpPr>
            <p:cNvPr name="Freeform 8" id="8"/>
            <p:cNvSpPr/>
            <p:nvPr/>
          </p:nvSpPr>
          <p:spPr>
            <a:xfrm flipH="false" flipV="false" rot="0">
              <a:off x="0" y="0"/>
              <a:ext cx="998632" cy="2137786"/>
            </a:xfrm>
            <a:custGeom>
              <a:avLst/>
              <a:gdLst/>
              <a:ahLst/>
              <a:cxnLst/>
              <a:rect r="r" b="b" t="t" l="l"/>
              <a:pathLst>
                <a:path h="2137786" w="998632">
                  <a:moveTo>
                    <a:pt x="0" y="0"/>
                  </a:moveTo>
                  <a:lnTo>
                    <a:pt x="998632" y="0"/>
                  </a:lnTo>
                  <a:lnTo>
                    <a:pt x="998632" y="2137786"/>
                  </a:lnTo>
                  <a:lnTo>
                    <a:pt x="0" y="2137786"/>
                  </a:lnTo>
                  <a:close/>
                </a:path>
              </a:pathLst>
            </a:custGeom>
            <a:ln w="19050" cap="sq">
              <a:solidFill>
                <a:srgbClr val="000000"/>
              </a:solidFill>
              <a:prstDash val="solid"/>
              <a:miter/>
            </a:ln>
          </p:spPr>
        </p:sp>
        <p:sp>
          <p:nvSpPr>
            <p:cNvPr name="TextBox 9" id="9"/>
            <p:cNvSpPr txBox="true"/>
            <p:nvPr/>
          </p:nvSpPr>
          <p:spPr>
            <a:xfrm>
              <a:off x="0" y="-38100"/>
              <a:ext cx="998632" cy="2175886"/>
            </a:xfrm>
            <a:prstGeom prst="rect">
              <a:avLst/>
            </a:prstGeom>
          </p:spPr>
          <p:txBody>
            <a:bodyPr anchor="ctr" rtlCol="false" tIns="50800" lIns="50800" bIns="50800" rIns="50800"/>
            <a:lstStyle/>
            <a:p>
              <a:pPr algn="ctr">
                <a:lnSpc>
                  <a:spcPts val="2659"/>
                </a:lnSpc>
                <a:spcBef>
                  <a:spcPct val="0"/>
                </a:spcBef>
              </a:pPr>
            </a:p>
          </p:txBody>
        </p:sp>
      </p:grpSp>
      <p:sp>
        <p:nvSpPr>
          <p:cNvPr name="TextBox 10" id="10"/>
          <p:cNvSpPr txBox="true"/>
          <p:nvPr/>
        </p:nvSpPr>
        <p:spPr>
          <a:xfrm rot="0">
            <a:off x="891955" y="3401450"/>
            <a:ext cx="4751412" cy="4438166"/>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Soon after booking details are sent to student</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 </a:t>
            </a:r>
            <a:r>
              <a:rPr lang="en-US" sz="1991">
                <a:solidFill>
                  <a:srgbClr val="140E0C"/>
                </a:solidFill>
                <a:latin typeface="Open Sauce"/>
                <a:ea typeface="Open Sauce"/>
                <a:cs typeface="Open Sauce"/>
                <a:sym typeface="Open Sauce"/>
              </a:rPr>
              <a:t>customersupport@londonist.co.uk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Login to portal and buy additional services/products</a:t>
            </a:r>
          </a:p>
        </p:txBody>
      </p:sp>
      <p:sp>
        <p:nvSpPr>
          <p:cNvPr name="TextBox 11" id="11"/>
          <p:cNvSpPr txBox="true"/>
          <p:nvPr/>
        </p:nvSpPr>
        <p:spPr>
          <a:xfrm rot="0">
            <a:off x="802193" y="2194607"/>
            <a:ext cx="4902536" cy="919715"/>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STUDENT PORTAL EMAIL</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595504" y="3235137"/>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597346" y="8305503"/>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7774506" y="673233"/>
            <a:ext cx="4039003" cy="9026367"/>
          </a:xfrm>
          <a:custGeom>
            <a:avLst/>
            <a:gdLst/>
            <a:ahLst/>
            <a:cxnLst/>
            <a:rect r="r" b="b" t="t" l="l"/>
            <a:pathLst>
              <a:path h="9026367" w="4039003">
                <a:moveTo>
                  <a:pt x="0" y="0"/>
                </a:moveTo>
                <a:lnTo>
                  <a:pt x="4039003" y="0"/>
                </a:lnTo>
                <a:lnTo>
                  <a:pt x="4039003" y="9026367"/>
                </a:lnTo>
                <a:lnTo>
                  <a:pt x="0" y="9026367"/>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2378175" y="673233"/>
            <a:ext cx="3952085" cy="9026367"/>
          </a:xfrm>
          <a:custGeom>
            <a:avLst/>
            <a:gdLst/>
            <a:ahLst/>
            <a:cxnLst/>
            <a:rect r="r" b="b" t="t" l="l"/>
            <a:pathLst>
              <a:path h="9026367" w="3952085">
                <a:moveTo>
                  <a:pt x="0" y="0"/>
                </a:moveTo>
                <a:lnTo>
                  <a:pt x="3952085" y="0"/>
                </a:lnTo>
                <a:lnTo>
                  <a:pt x="3952085" y="9026367"/>
                </a:lnTo>
                <a:lnTo>
                  <a:pt x="0" y="9026367"/>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1685265" y="3821496"/>
            <a:ext cx="4728335" cy="4066758"/>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Right after booking is done and onboarding pack is not bought </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Onboarding Pack Landing Page</a:t>
            </a:r>
          </a:p>
        </p:txBody>
      </p:sp>
      <p:sp>
        <p:nvSpPr>
          <p:cNvPr name="TextBox 7" id="7"/>
          <p:cNvSpPr txBox="true"/>
          <p:nvPr/>
        </p:nvSpPr>
        <p:spPr>
          <a:xfrm rot="0">
            <a:off x="1685265" y="2043409"/>
            <a:ext cx="4251572" cy="919715"/>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ONBOARDING PACK - 1</a:t>
            </a:r>
          </a:p>
        </p:txBody>
      </p:sp>
      <p:sp>
        <p:nvSpPr>
          <p:cNvPr name="AutoShape 8" id="8"/>
          <p:cNvSpPr/>
          <p:nvPr/>
        </p:nvSpPr>
        <p:spPr>
          <a:xfrm flipV="true">
            <a:off x="9411710" y="4534483"/>
            <a:ext cx="810387" cy="18337"/>
          </a:xfrm>
          <a:prstGeom prst="line">
            <a:avLst/>
          </a:prstGeom>
          <a:ln cap="flat" w="133350">
            <a:solidFill>
              <a:srgbClr val="999CA7"/>
            </a:solidFill>
            <a:prstDash val="solid"/>
            <a:headEnd type="none" len="sm" w="sm"/>
            <a:tailEnd type="none" len="sm" w="sm"/>
          </a:ln>
        </p:spPr>
      </p:sp>
    </p:spTree>
  </p:cSld>
  <p:clrMapOvr>
    <a:masterClrMapping/>
  </p:clrMapOvr>
</p:sld>
</file>

<file path=ppt/slides/slide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flipV="true">
            <a:off x="10854820" y="3362567"/>
            <a:ext cx="6685857" cy="0"/>
          </a:xfrm>
          <a:prstGeom prst="line">
            <a:avLst/>
          </a:prstGeom>
          <a:ln cap="flat" w="9525">
            <a:solidFill>
              <a:srgbClr val="FFEFEF"/>
            </a:solidFill>
            <a:prstDash val="solid"/>
            <a:headEnd type="none" len="sm" w="sm"/>
            <a:tailEnd type="none" len="sm" w="sm"/>
          </a:ln>
        </p:spPr>
      </p:sp>
      <p:sp>
        <p:nvSpPr>
          <p:cNvPr name="AutoShape 3" id="3"/>
          <p:cNvSpPr/>
          <p:nvPr/>
        </p:nvSpPr>
        <p:spPr>
          <a:xfrm>
            <a:off x="1028700" y="9253538"/>
            <a:ext cx="16230600" cy="0"/>
          </a:xfrm>
          <a:prstGeom prst="line">
            <a:avLst/>
          </a:prstGeom>
          <a:ln cap="flat" w="9525">
            <a:solidFill>
              <a:srgbClr val="FFEFEF"/>
            </a:solidFill>
            <a:prstDash val="solid"/>
            <a:headEnd type="none" len="sm" w="sm"/>
            <a:tailEnd type="none" len="sm" w="sm"/>
          </a:ln>
        </p:spPr>
      </p:sp>
      <p:sp>
        <p:nvSpPr>
          <p:cNvPr name="TextBox 4" id="4"/>
          <p:cNvSpPr txBox="true"/>
          <p:nvPr/>
        </p:nvSpPr>
        <p:spPr>
          <a:xfrm rot="0">
            <a:off x="4150340" y="4087989"/>
            <a:ext cx="10728311" cy="3133494"/>
          </a:xfrm>
          <a:prstGeom prst="rect">
            <a:avLst/>
          </a:prstGeom>
        </p:spPr>
        <p:txBody>
          <a:bodyPr anchor="t" rtlCol="false" tIns="0" lIns="0" bIns="0" rIns="0">
            <a:spAutoFit/>
          </a:bodyPr>
          <a:lstStyle/>
          <a:p>
            <a:pPr algn="ctr">
              <a:lnSpc>
                <a:spcPts val="3599"/>
              </a:lnSpc>
            </a:pPr>
            <a:r>
              <a:rPr lang="en-US" sz="2999" spc="-149">
                <a:solidFill>
                  <a:srgbClr val="000000"/>
                </a:solidFill>
                <a:latin typeface="Open Sauce"/>
                <a:ea typeface="Open Sauce"/>
                <a:cs typeface="Open Sauce"/>
                <a:sym typeface="Open Sauce"/>
              </a:rPr>
              <a:t>This document outlines all communications; both systematic and verbal, sent from the Londonist Team to students regarding their booking, check-in, check-out details, additional services, extensions, payment details and reminders to ensure students are well informed about their booking journey and extra perks for streamlining the entire process.</a:t>
            </a:r>
          </a:p>
          <a:p>
            <a:pPr algn="ctr" marL="0" indent="0" lvl="1">
              <a:lnSpc>
                <a:spcPts val="3599"/>
              </a:lnSpc>
              <a:spcBef>
                <a:spcPct val="0"/>
              </a:spcBef>
            </a:pPr>
          </a:p>
        </p:txBody>
      </p:sp>
      <p:sp>
        <p:nvSpPr>
          <p:cNvPr name="TextBox 5" id="5"/>
          <p:cNvSpPr txBox="true"/>
          <p:nvPr/>
        </p:nvSpPr>
        <p:spPr>
          <a:xfrm rot="0">
            <a:off x="1725673" y="720848"/>
            <a:ext cx="18739368" cy="1339849"/>
          </a:xfrm>
          <a:prstGeom prst="rect">
            <a:avLst/>
          </a:prstGeom>
        </p:spPr>
        <p:txBody>
          <a:bodyPr anchor="t" rtlCol="false" tIns="0" lIns="0" bIns="0" rIns="0">
            <a:spAutoFit/>
          </a:bodyPr>
          <a:lstStyle/>
          <a:p>
            <a:pPr algn="l" marL="0" indent="0" lvl="1">
              <a:lnSpc>
                <a:spcPts val="9999"/>
              </a:lnSpc>
              <a:spcBef>
                <a:spcPct val="0"/>
              </a:spcBef>
            </a:pPr>
            <a:r>
              <a:rPr lang="en-US" sz="9999" spc="-199">
                <a:solidFill>
                  <a:srgbClr val="000000"/>
                </a:solidFill>
                <a:latin typeface="Monument"/>
                <a:ea typeface="Monument"/>
                <a:cs typeface="Monument"/>
                <a:sym typeface="Monument"/>
              </a:rPr>
              <a:t>GUEST JOURNEY</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595504" y="3235137"/>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597346" y="8305503"/>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7702461" y="665597"/>
            <a:ext cx="3249000" cy="9034003"/>
          </a:xfrm>
          <a:custGeom>
            <a:avLst/>
            <a:gdLst/>
            <a:ahLst/>
            <a:cxnLst/>
            <a:rect r="r" b="b" t="t" l="l"/>
            <a:pathLst>
              <a:path h="9034003" w="3249000">
                <a:moveTo>
                  <a:pt x="0" y="0"/>
                </a:moveTo>
                <a:lnTo>
                  <a:pt x="3249000" y="0"/>
                </a:lnTo>
                <a:lnTo>
                  <a:pt x="3249000" y="9034003"/>
                </a:lnTo>
                <a:lnTo>
                  <a:pt x="0" y="9034003"/>
                </a:lnTo>
                <a:lnTo>
                  <a:pt x="0" y="0"/>
                </a:lnTo>
                <a:close/>
              </a:path>
            </a:pathLst>
          </a:custGeom>
          <a:blipFill>
            <a:blip r:embed="rId2"/>
            <a:stretch>
              <a:fillRect l="0" t="0" r="0" b="0"/>
            </a:stretch>
          </a:blipFill>
          <a:ln w="19050" cap="sq">
            <a:solidFill>
              <a:srgbClr val="000000"/>
            </a:solidFill>
            <a:prstDash val="solid"/>
            <a:miter/>
          </a:ln>
        </p:spPr>
      </p:sp>
      <p:sp>
        <p:nvSpPr>
          <p:cNvPr name="AutoShape 5" id="5"/>
          <p:cNvSpPr/>
          <p:nvPr/>
        </p:nvSpPr>
        <p:spPr>
          <a:xfrm>
            <a:off x="7959516" y="4191783"/>
            <a:ext cx="810595" cy="0"/>
          </a:xfrm>
          <a:prstGeom prst="line">
            <a:avLst/>
          </a:prstGeom>
          <a:ln cap="flat" w="133350">
            <a:solidFill>
              <a:srgbClr val="999CA7"/>
            </a:solidFill>
            <a:prstDash val="solid"/>
            <a:headEnd type="none" len="sm" w="sm"/>
            <a:tailEnd type="none" len="sm" w="sm"/>
          </a:ln>
        </p:spPr>
      </p:sp>
      <p:sp>
        <p:nvSpPr>
          <p:cNvPr name="Freeform 6" id="6"/>
          <p:cNvSpPr/>
          <p:nvPr/>
        </p:nvSpPr>
        <p:spPr>
          <a:xfrm flipH="false" flipV="false" rot="0">
            <a:off x="11842125" y="568073"/>
            <a:ext cx="2937778" cy="9246778"/>
          </a:xfrm>
          <a:custGeom>
            <a:avLst/>
            <a:gdLst/>
            <a:ahLst/>
            <a:cxnLst/>
            <a:rect r="r" b="b" t="t" l="l"/>
            <a:pathLst>
              <a:path h="9246778" w="2937778">
                <a:moveTo>
                  <a:pt x="0" y="0"/>
                </a:moveTo>
                <a:lnTo>
                  <a:pt x="2937779" y="0"/>
                </a:lnTo>
                <a:lnTo>
                  <a:pt x="2937779" y="9246778"/>
                </a:lnTo>
                <a:lnTo>
                  <a:pt x="0" y="9246778"/>
                </a:lnTo>
                <a:lnTo>
                  <a:pt x="0" y="0"/>
                </a:lnTo>
                <a:close/>
              </a:path>
            </a:pathLst>
          </a:custGeom>
          <a:blipFill>
            <a:blip r:embed="rId3"/>
            <a:stretch>
              <a:fillRect l="0" t="0" r="0" b="0"/>
            </a:stretch>
          </a:blipFill>
          <a:ln w="19050" cap="sq">
            <a:solidFill>
              <a:srgbClr val="000000"/>
            </a:solidFill>
            <a:prstDash val="solid"/>
            <a:miter/>
          </a:ln>
        </p:spPr>
      </p:sp>
      <p:sp>
        <p:nvSpPr>
          <p:cNvPr name="TextBox 7" id="7"/>
          <p:cNvSpPr txBox="true"/>
          <p:nvPr/>
        </p:nvSpPr>
        <p:spPr>
          <a:xfrm rot="0">
            <a:off x="1685265" y="3821496"/>
            <a:ext cx="4728335" cy="3695349"/>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4 Days Before Checkin</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 </a:t>
            </a:r>
            <a:r>
              <a:rPr lang="en-US" sz="1991">
                <a:solidFill>
                  <a:srgbClr val="140E0C"/>
                </a:solidFill>
                <a:latin typeface="Open Sauce"/>
                <a:ea typeface="Open Sauce"/>
                <a:cs typeface="Open Sauce"/>
                <a:sym typeface="Open Sauce"/>
              </a:rPr>
              <a:t>studentclub@londonist.co.uk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Login to portal and buy membership pack</a:t>
            </a:r>
          </a:p>
        </p:txBody>
      </p:sp>
      <p:sp>
        <p:nvSpPr>
          <p:cNvPr name="TextBox 8" id="8"/>
          <p:cNvSpPr txBox="true"/>
          <p:nvPr/>
        </p:nvSpPr>
        <p:spPr>
          <a:xfrm rot="0">
            <a:off x="1685265" y="2043409"/>
            <a:ext cx="4251572" cy="919715"/>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MEMBERSHIP PACK - 1</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595504" y="3235137"/>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597346" y="8305503"/>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9690478" y="809583"/>
            <a:ext cx="3214033" cy="9069558"/>
          </a:xfrm>
          <a:custGeom>
            <a:avLst/>
            <a:gdLst/>
            <a:ahLst/>
            <a:cxnLst/>
            <a:rect r="r" b="b" t="t" l="l"/>
            <a:pathLst>
              <a:path h="9069558" w="3214033">
                <a:moveTo>
                  <a:pt x="0" y="0"/>
                </a:moveTo>
                <a:lnTo>
                  <a:pt x="3214033" y="0"/>
                </a:lnTo>
                <a:lnTo>
                  <a:pt x="3214033" y="9069559"/>
                </a:lnTo>
                <a:lnTo>
                  <a:pt x="0" y="9069559"/>
                </a:lnTo>
                <a:lnTo>
                  <a:pt x="0" y="0"/>
                </a:lnTo>
                <a:close/>
              </a:path>
            </a:pathLst>
          </a:custGeom>
          <a:blipFill>
            <a:blip r:embed="rId2"/>
            <a:stretch>
              <a:fillRect l="0" t="0" r="0" b="0"/>
            </a:stretch>
          </a:blipFill>
          <a:ln w="28575" cap="sq">
            <a:solidFill>
              <a:srgbClr val="000000"/>
            </a:solidFill>
            <a:prstDash val="solid"/>
            <a:miter/>
          </a:ln>
        </p:spPr>
      </p:sp>
      <p:sp>
        <p:nvSpPr>
          <p:cNvPr name="TextBox 5" id="5"/>
          <p:cNvSpPr txBox="true"/>
          <p:nvPr/>
        </p:nvSpPr>
        <p:spPr>
          <a:xfrm rot="0">
            <a:off x="1685265" y="3821496"/>
            <a:ext cx="4251572" cy="406748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10 days after booking </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customersupport@londonist.co.uk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Onboarding Pack Landing Page</a:t>
            </a:r>
          </a:p>
        </p:txBody>
      </p:sp>
      <p:sp>
        <p:nvSpPr>
          <p:cNvPr name="TextBox 6" id="6"/>
          <p:cNvSpPr txBox="true"/>
          <p:nvPr/>
        </p:nvSpPr>
        <p:spPr>
          <a:xfrm rot="0">
            <a:off x="1685265" y="2043409"/>
            <a:ext cx="4251572" cy="919781"/>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ONBOARDING PACK - 2</a:t>
            </a:r>
          </a:p>
        </p:txBody>
      </p:sp>
      <p:sp>
        <p:nvSpPr>
          <p:cNvPr name="AutoShape 7" id="7"/>
          <p:cNvSpPr/>
          <p:nvPr/>
        </p:nvSpPr>
        <p:spPr>
          <a:xfrm>
            <a:off x="11152611" y="3616896"/>
            <a:ext cx="691145" cy="0"/>
          </a:xfrm>
          <a:prstGeom prst="line">
            <a:avLst/>
          </a:prstGeom>
          <a:ln cap="flat" w="133350">
            <a:solidFill>
              <a:srgbClr val="999CA7"/>
            </a:solidFill>
            <a:prstDash val="solid"/>
            <a:headEnd type="none" len="sm" w="sm"/>
            <a:tailEnd type="none" len="sm" w="sm"/>
          </a:ln>
        </p:spPr>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260178" y="3094821"/>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260178" y="7736801"/>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5464065" y="1291303"/>
            <a:ext cx="4079481" cy="7901310"/>
          </a:xfrm>
          <a:custGeom>
            <a:avLst/>
            <a:gdLst/>
            <a:ahLst/>
            <a:cxnLst/>
            <a:rect r="r" b="b" t="t" l="l"/>
            <a:pathLst>
              <a:path h="7901310" w="4079481">
                <a:moveTo>
                  <a:pt x="0" y="0"/>
                </a:moveTo>
                <a:lnTo>
                  <a:pt x="4079481" y="0"/>
                </a:lnTo>
                <a:lnTo>
                  <a:pt x="4079481" y="7901310"/>
                </a:lnTo>
                <a:lnTo>
                  <a:pt x="0" y="7901310"/>
                </a:lnTo>
                <a:lnTo>
                  <a:pt x="0" y="0"/>
                </a:lnTo>
                <a:close/>
              </a:path>
            </a:pathLst>
          </a:custGeom>
          <a:blipFill>
            <a:blip r:embed="rId2"/>
            <a:stretch>
              <a:fillRect l="0" t="0" r="0" b="0"/>
            </a:stretch>
          </a:blipFill>
          <a:ln w="38100" cap="sq">
            <a:solidFill>
              <a:srgbClr val="000000"/>
            </a:solidFill>
            <a:prstDash val="solid"/>
            <a:miter/>
          </a:ln>
        </p:spPr>
      </p:sp>
      <p:sp>
        <p:nvSpPr>
          <p:cNvPr name="Freeform 5" id="5"/>
          <p:cNvSpPr/>
          <p:nvPr/>
        </p:nvSpPr>
        <p:spPr>
          <a:xfrm flipH="false" flipV="false" rot="0">
            <a:off x="9871652" y="1316672"/>
            <a:ext cx="3809614" cy="7875941"/>
          </a:xfrm>
          <a:custGeom>
            <a:avLst/>
            <a:gdLst/>
            <a:ahLst/>
            <a:cxnLst/>
            <a:rect r="r" b="b" t="t" l="l"/>
            <a:pathLst>
              <a:path h="7875941" w="3809614">
                <a:moveTo>
                  <a:pt x="0" y="0"/>
                </a:moveTo>
                <a:lnTo>
                  <a:pt x="3809615" y="0"/>
                </a:lnTo>
                <a:lnTo>
                  <a:pt x="3809615" y="7875941"/>
                </a:lnTo>
                <a:lnTo>
                  <a:pt x="0" y="7875941"/>
                </a:lnTo>
                <a:lnTo>
                  <a:pt x="0" y="0"/>
                </a:lnTo>
                <a:close/>
              </a:path>
            </a:pathLst>
          </a:custGeom>
          <a:blipFill>
            <a:blip r:embed="rId3"/>
            <a:stretch>
              <a:fillRect l="0" t="0" r="0" b="0"/>
            </a:stretch>
          </a:blipFill>
          <a:ln w="38100" cap="sq">
            <a:solidFill>
              <a:srgbClr val="000000"/>
            </a:solidFill>
            <a:prstDash val="solid"/>
            <a:miter/>
          </a:ln>
        </p:spPr>
      </p:sp>
      <p:sp>
        <p:nvSpPr>
          <p:cNvPr name="Freeform 6" id="6"/>
          <p:cNvSpPr/>
          <p:nvPr/>
        </p:nvSpPr>
        <p:spPr>
          <a:xfrm flipH="false" flipV="false" rot="0">
            <a:off x="13890817" y="2210443"/>
            <a:ext cx="4149726" cy="6249892"/>
          </a:xfrm>
          <a:custGeom>
            <a:avLst/>
            <a:gdLst/>
            <a:ahLst/>
            <a:cxnLst/>
            <a:rect r="r" b="b" t="t" l="l"/>
            <a:pathLst>
              <a:path h="6249892" w="4149726">
                <a:moveTo>
                  <a:pt x="0" y="0"/>
                </a:moveTo>
                <a:lnTo>
                  <a:pt x="4149725" y="0"/>
                </a:lnTo>
                <a:lnTo>
                  <a:pt x="4149725" y="6249892"/>
                </a:lnTo>
                <a:lnTo>
                  <a:pt x="0" y="6249892"/>
                </a:lnTo>
                <a:lnTo>
                  <a:pt x="0" y="0"/>
                </a:lnTo>
                <a:close/>
              </a:path>
            </a:pathLst>
          </a:custGeom>
          <a:blipFill>
            <a:blip r:embed="rId4"/>
            <a:stretch>
              <a:fillRect l="0" t="0" r="0" b="0"/>
            </a:stretch>
          </a:blipFill>
          <a:ln w="38100" cap="sq">
            <a:solidFill>
              <a:srgbClr val="000000"/>
            </a:solidFill>
            <a:prstDash val="solid"/>
            <a:miter/>
          </a:ln>
        </p:spPr>
      </p:sp>
      <p:sp>
        <p:nvSpPr>
          <p:cNvPr name="TextBox 7" id="7"/>
          <p:cNvSpPr txBox="true"/>
          <p:nvPr/>
        </p:nvSpPr>
        <p:spPr>
          <a:xfrm rot="0">
            <a:off x="260178" y="3539231"/>
            <a:ext cx="4993270" cy="406748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14 days before student’s check-in date</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 </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 </a:t>
            </a:r>
            <a:r>
              <a:rPr lang="en-US" sz="1991">
                <a:solidFill>
                  <a:srgbClr val="140E0C"/>
                </a:solidFill>
                <a:latin typeface="Open Sauce"/>
                <a:ea typeface="Open Sauce"/>
                <a:cs typeface="Open Sauce"/>
                <a:sym typeface="Open Sauce"/>
              </a:rPr>
              <a:t>Student portal link to buy essentials and airport transfer</a:t>
            </a:r>
          </a:p>
        </p:txBody>
      </p:sp>
      <p:sp>
        <p:nvSpPr>
          <p:cNvPr name="TextBox 8" id="8"/>
          <p:cNvSpPr txBox="true"/>
          <p:nvPr/>
        </p:nvSpPr>
        <p:spPr>
          <a:xfrm rot="0">
            <a:off x="260178" y="1383347"/>
            <a:ext cx="4251572" cy="1489574"/>
          </a:xfrm>
          <a:prstGeom prst="rect">
            <a:avLst/>
          </a:prstGeom>
        </p:spPr>
        <p:txBody>
          <a:bodyPr anchor="t" rtlCol="false" tIns="0" lIns="0" bIns="0" rIns="0">
            <a:spAutoFit/>
          </a:bodyPr>
          <a:lstStyle/>
          <a:p>
            <a:pPr algn="l">
              <a:lnSpc>
                <a:spcPts val="3886"/>
              </a:lnSpc>
              <a:spcBef>
                <a:spcPct val="0"/>
              </a:spcBef>
            </a:pPr>
            <a:r>
              <a:rPr lang="en-US" sz="3886">
                <a:solidFill>
                  <a:srgbClr val="140E0C"/>
                </a:solidFill>
                <a:latin typeface="Monument Bold"/>
                <a:ea typeface="Monument Bold"/>
                <a:cs typeface="Monument Bold"/>
                <a:sym typeface="Monument Bold"/>
              </a:rPr>
              <a:t>FIRST CHECK-IN REMINDER</a:t>
            </a:r>
          </a:p>
        </p:txBody>
      </p:sp>
      <p:sp>
        <p:nvSpPr>
          <p:cNvPr name="AutoShape 9" id="9"/>
          <p:cNvSpPr/>
          <p:nvPr/>
        </p:nvSpPr>
        <p:spPr>
          <a:xfrm flipV="true">
            <a:off x="5994297" y="4082912"/>
            <a:ext cx="1141092" cy="0"/>
          </a:xfrm>
          <a:prstGeom prst="line">
            <a:avLst/>
          </a:prstGeom>
          <a:ln cap="flat" w="228600">
            <a:solidFill>
              <a:srgbClr val="999CA7"/>
            </a:solidFill>
            <a:prstDash val="solid"/>
            <a:headEnd type="none" len="sm" w="sm"/>
            <a:tailEnd type="none" len="sm" w="sm"/>
          </a:ln>
        </p:spPr>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202510" y="3663062"/>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268530" y="8826281"/>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14541833" y="1225224"/>
            <a:ext cx="2717467" cy="8249839"/>
          </a:xfrm>
          <a:custGeom>
            <a:avLst/>
            <a:gdLst/>
            <a:ahLst/>
            <a:cxnLst/>
            <a:rect r="r" b="b" t="t" l="l"/>
            <a:pathLst>
              <a:path h="8249839" w="2717467">
                <a:moveTo>
                  <a:pt x="0" y="0"/>
                </a:moveTo>
                <a:lnTo>
                  <a:pt x="2717467" y="0"/>
                </a:lnTo>
                <a:lnTo>
                  <a:pt x="2717467" y="8249839"/>
                </a:lnTo>
                <a:lnTo>
                  <a:pt x="0" y="8249839"/>
                </a:lnTo>
                <a:lnTo>
                  <a:pt x="0" y="0"/>
                </a:lnTo>
                <a:close/>
              </a:path>
            </a:pathLst>
          </a:custGeom>
          <a:blipFill>
            <a:blip r:embed="rId2"/>
            <a:stretch>
              <a:fillRect l="0" t="0" r="0" b="0"/>
            </a:stretch>
          </a:blipFill>
          <a:ln w="28575" cap="sq">
            <a:solidFill>
              <a:srgbClr val="000000"/>
            </a:solidFill>
            <a:prstDash val="solid"/>
            <a:miter/>
          </a:ln>
        </p:spPr>
      </p:sp>
      <p:sp>
        <p:nvSpPr>
          <p:cNvPr name="Freeform 5" id="5"/>
          <p:cNvSpPr/>
          <p:nvPr/>
        </p:nvSpPr>
        <p:spPr>
          <a:xfrm flipH="false" flipV="false" rot="0">
            <a:off x="5294978" y="1028700"/>
            <a:ext cx="4186226" cy="8349946"/>
          </a:xfrm>
          <a:custGeom>
            <a:avLst/>
            <a:gdLst/>
            <a:ahLst/>
            <a:cxnLst/>
            <a:rect r="r" b="b" t="t" l="l"/>
            <a:pathLst>
              <a:path h="8349946" w="4186226">
                <a:moveTo>
                  <a:pt x="0" y="0"/>
                </a:moveTo>
                <a:lnTo>
                  <a:pt x="4186227" y="0"/>
                </a:lnTo>
                <a:lnTo>
                  <a:pt x="4186227" y="8349946"/>
                </a:lnTo>
                <a:lnTo>
                  <a:pt x="0" y="8349946"/>
                </a:lnTo>
                <a:lnTo>
                  <a:pt x="0" y="0"/>
                </a:lnTo>
                <a:close/>
              </a:path>
            </a:pathLst>
          </a:custGeom>
          <a:blipFill>
            <a:blip r:embed="rId3"/>
            <a:stretch>
              <a:fillRect l="0" t="0" r="0" b="0"/>
            </a:stretch>
          </a:blipFill>
          <a:ln w="28575" cap="sq">
            <a:solidFill>
              <a:srgbClr val="000000"/>
            </a:solidFill>
            <a:prstDash val="solid"/>
            <a:miter/>
          </a:ln>
        </p:spPr>
      </p:sp>
      <p:sp>
        <p:nvSpPr>
          <p:cNvPr name="Freeform 6" id="6"/>
          <p:cNvSpPr/>
          <p:nvPr/>
        </p:nvSpPr>
        <p:spPr>
          <a:xfrm flipH="false" flipV="false" rot="0">
            <a:off x="9708503" y="1028700"/>
            <a:ext cx="4147177" cy="8349946"/>
          </a:xfrm>
          <a:custGeom>
            <a:avLst/>
            <a:gdLst/>
            <a:ahLst/>
            <a:cxnLst/>
            <a:rect r="r" b="b" t="t" l="l"/>
            <a:pathLst>
              <a:path h="8349946" w="4147177">
                <a:moveTo>
                  <a:pt x="0" y="0"/>
                </a:moveTo>
                <a:lnTo>
                  <a:pt x="4147177" y="0"/>
                </a:lnTo>
                <a:lnTo>
                  <a:pt x="4147177" y="8349946"/>
                </a:lnTo>
                <a:lnTo>
                  <a:pt x="0" y="8349946"/>
                </a:lnTo>
                <a:lnTo>
                  <a:pt x="0" y="0"/>
                </a:lnTo>
                <a:close/>
              </a:path>
            </a:pathLst>
          </a:custGeom>
          <a:blipFill>
            <a:blip r:embed="rId4"/>
            <a:stretch>
              <a:fillRect l="0" t="0" r="0" b="0"/>
            </a:stretch>
          </a:blipFill>
          <a:ln w="28575" cap="sq">
            <a:solidFill>
              <a:srgbClr val="000000"/>
            </a:solidFill>
            <a:prstDash val="solid"/>
            <a:miter/>
          </a:ln>
        </p:spPr>
      </p:sp>
      <p:sp>
        <p:nvSpPr>
          <p:cNvPr name="TextBox 7" id="7"/>
          <p:cNvSpPr txBox="true"/>
          <p:nvPr/>
        </p:nvSpPr>
        <p:spPr>
          <a:xfrm rot="0">
            <a:off x="268530" y="4182354"/>
            <a:ext cx="4251572" cy="406748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 5 days before check-in</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Choose your arrival date and time.</a:t>
            </a:r>
          </a:p>
        </p:txBody>
      </p:sp>
      <p:sp>
        <p:nvSpPr>
          <p:cNvPr name="TextBox 8" id="8"/>
          <p:cNvSpPr txBox="true"/>
          <p:nvPr/>
        </p:nvSpPr>
        <p:spPr>
          <a:xfrm rot="0">
            <a:off x="268530" y="2406334"/>
            <a:ext cx="4251572" cy="823896"/>
          </a:xfrm>
          <a:prstGeom prst="rect">
            <a:avLst/>
          </a:prstGeom>
        </p:spPr>
        <p:txBody>
          <a:bodyPr anchor="t" rtlCol="false" tIns="0" lIns="0" bIns="0" rIns="0">
            <a:spAutoFit/>
          </a:bodyPr>
          <a:lstStyle/>
          <a:p>
            <a:pPr algn="l" marL="0" indent="0" lvl="1">
              <a:lnSpc>
                <a:spcPts val="3186"/>
              </a:lnSpc>
              <a:spcBef>
                <a:spcPct val="0"/>
              </a:spcBef>
            </a:pPr>
            <a:r>
              <a:rPr lang="en-US" sz="3186">
                <a:solidFill>
                  <a:srgbClr val="140E0C"/>
                </a:solidFill>
                <a:latin typeface="Monument Bold"/>
                <a:ea typeface="Monument Bold"/>
                <a:cs typeface="Monument Bold"/>
                <a:sym typeface="Monument Bold"/>
              </a:rPr>
              <a:t>CHECK-IN TIME SELECTION</a:t>
            </a:r>
          </a:p>
        </p:txBody>
      </p:sp>
      <p:sp>
        <p:nvSpPr>
          <p:cNvPr name="AutoShape 9" id="9"/>
          <p:cNvSpPr/>
          <p:nvPr/>
        </p:nvSpPr>
        <p:spPr>
          <a:xfrm>
            <a:off x="5753254" y="3468519"/>
            <a:ext cx="2024915" cy="0"/>
          </a:xfrm>
          <a:prstGeom prst="line">
            <a:avLst/>
          </a:prstGeom>
          <a:ln cap="flat" w="314325">
            <a:solidFill>
              <a:srgbClr val="999CA7"/>
            </a:solidFill>
            <a:prstDash val="solid"/>
            <a:headEnd type="none" len="sm" w="sm"/>
            <a:tailEnd type="none" len="sm" w="sm"/>
          </a:ln>
        </p:spPr>
      </p:sp>
      <p:sp>
        <p:nvSpPr>
          <p:cNvPr name="AutoShape 10" id="10"/>
          <p:cNvSpPr/>
          <p:nvPr/>
        </p:nvSpPr>
        <p:spPr>
          <a:xfrm>
            <a:off x="14855970" y="2789707"/>
            <a:ext cx="1173341" cy="0"/>
          </a:xfrm>
          <a:prstGeom prst="line">
            <a:avLst/>
          </a:prstGeom>
          <a:ln cap="flat" w="161925">
            <a:solidFill>
              <a:srgbClr val="999CA7"/>
            </a:solidFill>
            <a:prstDash val="solid"/>
            <a:headEnd type="none" len="sm" w="sm"/>
            <a:tailEnd type="none" len="sm" w="sm"/>
          </a:ln>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578009" y="3335661"/>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578009" y="8273801"/>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12708667" y="316013"/>
            <a:ext cx="3818873" cy="9654974"/>
          </a:xfrm>
          <a:custGeom>
            <a:avLst/>
            <a:gdLst/>
            <a:ahLst/>
            <a:cxnLst/>
            <a:rect r="r" b="b" t="t" l="l"/>
            <a:pathLst>
              <a:path h="9654974" w="3818873">
                <a:moveTo>
                  <a:pt x="0" y="0"/>
                </a:moveTo>
                <a:lnTo>
                  <a:pt x="3818874" y="0"/>
                </a:lnTo>
                <a:lnTo>
                  <a:pt x="3818874" y="9654974"/>
                </a:lnTo>
                <a:lnTo>
                  <a:pt x="0" y="9654974"/>
                </a:lnTo>
                <a:lnTo>
                  <a:pt x="0" y="0"/>
                </a:lnTo>
                <a:close/>
              </a:path>
            </a:pathLst>
          </a:custGeom>
          <a:blipFill>
            <a:blip r:embed="rId2"/>
            <a:stretch>
              <a:fillRect l="0" t="0" r="0" b="0"/>
            </a:stretch>
          </a:blipFill>
          <a:ln w="28575" cap="sq">
            <a:solidFill>
              <a:srgbClr val="000000"/>
            </a:solidFill>
            <a:prstDash val="solid"/>
            <a:miter/>
          </a:ln>
        </p:spPr>
      </p:sp>
      <p:sp>
        <p:nvSpPr>
          <p:cNvPr name="Freeform 5" id="5"/>
          <p:cNvSpPr/>
          <p:nvPr/>
        </p:nvSpPr>
        <p:spPr>
          <a:xfrm flipH="false" flipV="false" rot="0">
            <a:off x="6088905" y="932283"/>
            <a:ext cx="4818696" cy="8781019"/>
          </a:xfrm>
          <a:custGeom>
            <a:avLst/>
            <a:gdLst/>
            <a:ahLst/>
            <a:cxnLst/>
            <a:rect r="r" b="b" t="t" l="l"/>
            <a:pathLst>
              <a:path h="8781019" w="4818696">
                <a:moveTo>
                  <a:pt x="0" y="0"/>
                </a:moveTo>
                <a:lnTo>
                  <a:pt x="4818697" y="0"/>
                </a:lnTo>
                <a:lnTo>
                  <a:pt x="4818697" y="8781019"/>
                </a:lnTo>
                <a:lnTo>
                  <a:pt x="0" y="8781019"/>
                </a:lnTo>
                <a:lnTo>
                  <a:pt x="0" y="0"/>
                </a:lnTo>
                <a:close/>
              </a:path>
            </a:pathLst>
          </a:custGeom>
          <a:blipFill>
            <a:blip r:embed="rId3"/>
            <a:stretch>
              <a:fillRect l="0" t="0" r="0" b="0"/>
            </a:stretch>
          </a:blipFill>
          <a:ln w="28575" cap="sq">
            <a:solidFill>
              <a:srgbClr val="000000"/>
            </a:solidFill>
            <a:prstDash val="solid"/>
            <a:miter/>
          </a:ln>
        </p:spPr>
      </p:sp>
      <p:sp>
        <p:nvSpPr>
          <p:cNvPr name="TextBox 6" id="6"/>
          <p:cNvSpPr txBox="true"/>
          <p:nvPr/>
        </p:nvSpPr>
        <p:spPr>
          <a:xfrm rot="0">
            <a:off x="642186" y="4172978"/>
            <a:ext cx="4251572" cy="406748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Student has successfully selected arrival time</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None.</a:t>
            </a:r>
          </a:p>
        </p:txBody>
      </p:sp>
      <p:sp>
        <p:nvSpPr>
          <p:cNvPr name="TextBox 7" id="7"/>
          <p:cNvSpPr txBox="true"/>
          <p:nvPr/>
        </p:nvSpPr>
        <p:spPr>
          <a:xfrm rot="0">
            <a:off x="578009" y="2373489"/>
            <a:ext cx="4251572" cy="823896"/>
          </a:xfrm>
          <a:prstGeom prst="rect">
            <a:avLst/>
          </a:prstGeom>
        </p:spPr>
        <p:txBody>
          <a:bodyPr anchor="t" rtlCol="false" tIns="0" lIns="0" bIns="0" rIns="0">
            <a:spAutoFit/>
          </a:bodyPr>
          <a:lstStyle/>
          <a:p>
            <a:pPr algn="l" marL="0" indent="0" lvl="1">
              <a:lnSpc>
                <a:spcPts val="3186"/>
              </a:lnSpc>
              <a:spcBef>
                <a:spcPct val="0"/>
              </a:spcBef>
            </a:pPr>
            <a:r>
              <a:rPr lang="en-US" sz="3186">
                <a:solidFill>
                  <a:srgbClr val="140E0C"/>
                </a:solidFill>
                <a:latin typeface="Monument Bold"/>
                <a:ea typeface="Monument Bold"/>
                <a:cs typeface="Monument Bold"/>
                <a:sym typeface="Monument Bold"/>
              </a:rPr>
              <a:t>CHECK-IN TIME CONFIRMATION</a:t>
            </a:r>
          </a:p>
        </p:txBody>
      </p:sp>
      <p:sp>
        <p:nvSpPr>
          <p:cNvPr name="AutoShape 8" id="8"/>
          <p:cNvSpPr/>
          <p:nvPr/>
        </p:nvSpPr>
        <p:spPr>
          <a:xfrm>
            <a:off x="6588869" y="6525478"/>
            <a:ext cx="1478551" cy="0"/>
          </a:xfrm>
          <a:prstGeom prst="line">
            <a:avLst/>
          </a:prstGeom>
          <a:ln cap="flat" w="285750">
            <a:solidFill>
              <a:srgbClr val="999CA7"/>
            </a:solidFill>
            <a:prstDash val="solid"/>
            <a:headEnd type="none" len="sm" w="sm"/>
            <a:tailEnd type="none" len="sm" w="sm"/>
          </a:ln>
        </p:spPr>
      </p:sp>
      <p:sp>
        <p:nvSpPr>
          <p:cNvPr name="AutoShape 9" id="9"/>
          <p:cNvSpPr/>
          <p:nvPr/>
        </p:nvSpPr>
        <p:spPr>
          <a:xfrm flipV="true">
            <a:off x="13107414" y="4685258"/>
            <a:ext cx="1141205" cy="0"/>
          </a:xfrm>
          <a:prstGeom prst="line">
            <a:avLst/>
          </a:prstGeom>
          <a:ln cap="flat" w="219075">
            <a:solidFill>
              <a:srgbClr val="999CA7"/>
            </a:solidFill>
            <a:prstDash val="solid"/>
            <a:headEnd type="none" len="sm" w="sm"/>
            <a:tailEnd type="none" len="sm" w="sm"/>
          </a:ln>
        </p:spPr>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976347" y="2157141"/>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844840" y="7148551"/>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6370777" y="945679"/>
            <a:ext cx="3719262" cy="8525529"/>
          </a:xfrm>
          <a:custGeom>
            <a:avLst/>
            <a:gdLst/>
            <a:ahLst/>
            <a:cxnLst/>
            <a:rect r="r" b="b" t="t" l="l"/>
            <a:pathLst>
              <a:path h="8525529" w="3719262">
                <a:moveTo>
                  <a:pt x="0" y="0"/>
                </a:moveTo>
                <a:lnTo>
                  <a:pt x="3719262" y="0"/>
                </a:lnTo>
                <a:lnTo>
                  <a:pt x="3719262" y="8525528"/>
                </a:lnTo>
                <a:lnTo>
                  <a:pt x="0" y="8525528"/>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0491134" y="945679"/>
            <a:ext cx="3665977" cy="8525529"/>
          </a:xfrm>
          <a:custGeom>
            <a:avLst/>
            <a:gdLst/>
            <a:ahLst/>
            <a:cxnLst/>
            <a:rect r="r" b="b" t="t" l="l"/>
            <a:pathLst>
              <a:path h="8525529" w="3665977">
                <a:moveTo>
                  <a:pt x="0" y="0"/>
                </a:moveTo>
                <a:lnTo>
                  <a:pt x="3665977" y="0"/>
                </a:lnTo>
                <a:lnTo>
                  <a:pt x="3665977" y="8525528"/>
                </a:lnTo>
                <a:lnTo>
                  <a:pt x="0" y="8525528"/>
                </a:lnTo>
                <a:lnTo>
                  <a:pt x="0" y="0"/>
                </a:lnTo>
                <a:close/>
              </a:path>
            </a:pathLst>
          </a:custGeom>
          <a:blipFill>
            <a:blip r:embed="rId3"/>
            <a:stretch>
              <a:fillRect l="0" t="0" r="0" b="0"/>
            </a:stretch>
          </a:blipFill>
          <a:ln w="19050" cap="sq">
            <a:solidFill>
              <a:srgbClr val="000000"/>
            </a:solidFill>
            <a:prstDash val="solid"/>
            <a:miter/>
          </a:ln>
        </p:spPr>
      </p:sp>
      <p:sp>
        <p:nvSpPr>
          <p:cNvPr name="Freeform 6" id="6"/>
          <p:cNvSpPr/>
          <p:nvPr/>
        </p:nvSpPr>
        <p:spPr>
          <a:xfrm flipH="false" flipV="false" rot="0">
            <a:off x="14396319" y="685800"/>
            <a:ext cx="2355404" cy="9059248"/>
          </a:xfrm>
          <a:custGeom>
            <a:avLst/>
            <a:gdLst/>
            <a:ahLst/>
            <a:cxnLst/>
            <a:rect r="r" b="b" t="t" l="l"/>
            <a:pathLst>
              <a:path h="9059248" w="2355404">
                <a:moveTo>
                  <a:pt x="0" y="0"/>
                </a:moveTo>
                <a:lnTo>
                  <a:pt x="2355405" y="0"/>
                </a:lnTo>
                <a:lnTo>
                  <a:pt x="2355405" y="9059248"/>
                </a:lnTo>
                <a:lnTo>
                  <a:pt x="0" y="9059248"/>
                </a:lnTo>
                <a:lnTo>
                  <a:pt x="0" y="0"/>
                </a:lnTo>
                <a:close/>
              </a:path>
            </a:pathLst>
          </a:custGeom>
          <a:blipFill>
            <a:blip r:embed="rId4"/>
            <a:stretch>
              <a:fillRect l="0" t="0" r="0" b="0"/>
            </a:stretch>
          </a:blipFill>
          <a:ln w="19050" cap="sq">
            <a:solidFill>
              <a:srgbClr val="000000"/>
            </a:solidFill>
            <a:prstDash val="solid"/>
            <a:miter/>
          </a:ln>
        </p:spPr>
      </p:sp>
      <p:sp>
        <p:nvSpPr>
          <p:cNvPr name="TextBox 7" id="7"/>
          <p:cNvSpPr txBox="true"/>
          <p:nvPr/>
        </p:nvSpPr>
        <p:spPr>
          <a:xfrm rot="0">
            <a:off x="976347" y="2419078"/>
            <a:ext cx="4251572" cy="443896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 3 days before check-in</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Login to portal and book Airport Transfer, open wise account and buy essentials.</a:t>
            </a:r>
          </a:p>
        </p:txBody>
      </p:sp>
      <p:sp>
        <p:nvSpPr>
          <p:cNvPr name="TextBox 8" id="8"/>
          <p:cNvSpPr txBox="true"/>
          <p:nvPr/>
        </p:nvSpPr>
        <p:spPr>
          <a:xfrm rot="0">
            <a:off x="976347" y="499172"/>
            <a:ext cx="4251572" cy="1367456"/>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SECOND CHECK-IN REMINDER</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955732" y="3731840"/>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824225" y="8132166"/>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8338370" y="479722"/>
            <a:ext cx="3462338" cy="9171756"/>
          </a:xfrm>
          <a:custGeom>
            <a:avLst/>
            <a:gdLst/>
            <a:ahLst/>
            <a:cxnLst/>
            <a:rect r="r" b="b" t="t" l="l"/>
            <a:pathLst>
              <a:path h="9171756" w="3462338">
                <a:moveTo>
                  <a:pt x="0" y="0"/>
                </a:moveTo>
                <a:lnTo>
                  <a:pt x="3462338" y="0"/>
                </a:lnTo>
                <a:lnTo>
                  <a:pt x="3462338" y="9171756"/>
                </a:lnTo>
                <a:lnTo>
                  <a:pt x="0" y="9171756"/>
                </a:lnTo>
                <a:lnTo>
                  <a:pt x="0" y="0"/>
                </a:lnTo>
                <a:close/>
              </a:path>
            </a:pathLst>
          </a:custGeom>
          <a:blipFill>
            <a:blip r:embed="rId2"/>
            <a:stretch>
              <a:fillRect l="0" t="0" r="0" b="0"/>
            </a:stretch>
          </a:blipFill>
          <a:ln w="19050" cap="sq">
            <a:solidFill>
              <a:srgbClr val="000000"/>
            </a:solidFill>
            <a:prstDash val="solid"/>
            <a:miter/>
          </a:ln>
        </p:spPr>
      </p:sp>
      <p:sp>
        <p:nvSpPr>
          <p:cNvPr name="TextBox 5" id="5"/>
          <p:cNvSpPr txBox="true"/>
          <p:nvPr/>
        </p:nvSpPr>
        <p:spPr>
          <a:xfrm rot="0">
            <a:off x="955732" y="4292699"/>
            <a:ext cx="4251572" cy="369601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 10 days before check-in</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customersupport@londonist.co.uk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Onboarding Landing Page</a:t>
            </a:r>
          </a:p>
        </p:txBody>
      </p:sp>
      <p:sp>
        <p:nvSpPr>
          <p:cNvPr name="TextBox 6" id="6"/>
          <p:cNvSpPr txBox="true"/>
          <p:nvPr/>
        </p:nvSpPr>
        <p:spPr>
          <a:xfrm rot="0">
            <a:off x="955732" y="2216746"/>
            <a:ext cx="5448786" cy="919715"/>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ONBOARDING PACK EMAIL - 3</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955732" y="3731840"/>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824225" y="8475066"/>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8689529" y="553361"/>
            <a:ext cx="2703913" cy="9050755"/>
          </a:xfrm>
          <a:custGeom>
            <a:avLst/>
            <a:gdLst/>
            <a:ahLst/>
            <a:cxnLst/>
            <a:rect r="r" b="b" t="t" l="l"/>
            <a:pathLst>
              <a:path h="9050755" w="2703913">
                <a:moveTo>
                  <a:pt x="0" y="0"/>
                </a:moveTo>
                <a:lnTo>
                  <a:pt x="2703913" y="0"/>
                </a:lnTo>
                <a:lnTo>
                  <a:pt x="2703913" y="9050754"/>
                </a:lnTo>
                <a:lnTo>
                  <a:pt x="0" y="9050754"/>
                </a:lnTo>
                <a:lnTo>
                  <a:pt x="0" y="0"/>
                </a:lnTo>
                <a:close/>
              </a:path>
            </a:pathLst>
          </a:custGeom>
          <a:blipFill>
            <a:blip r:embed="rId2"/>
            <a:stretch>
              <a:fillRect l="0" t="0" r="0" b="0"/>
            </a:stretch>
          </a:blipFill>
          <a:ln w="19050" cap="sq">
            <a:solidFill>
              <a:srgbClr val="000000"/>
            </a:solidFill>
            <a:prstDash val="solid"/>
            <a:miter/>
          </a:ln>
        </p:spPr>
      </p:sp>
      <p:sp>
        <p:nvSpPr>
          <p:cNvPr name="TextBox 5" id="5"/>
          <p:cNvSpPr txBox="true"/>
          <p:nvPr/>
        </p:nvSpPr>
        <p:spPr>
          <a:xfrm rot="0">
            <a:off x="955732" y="4292699"/>
            <a:ext cx="4251572" cy="369601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 3 days before check-in</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customersupport@londonist.co.uk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Onboarding Landing Page</a:t>
            </a:r>
          </a:p>
        </p:txBody>
      </p:sp>
      <p:sp>
        <p:nvSpPr>
          <p:cNvPr name="TextBox 6" id="6"/>
          <p:cNvSpPr txBox="true"/>
          <p:nvPr/>
        </p:nvSpPr>
        <p:spPr>
          <a:xfrm rot="0">
            <a:off x="955732" y="2216746"/>
            <a:ext cx="5549639" cy="919715"/>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ONBOARDING PACK EMAIL - 4</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404944" y="3847015"/>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404944" y="9644175"/>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5779741" y="534733"/>
            <a:ext cx="4094761" cy="9467655"/>
          </a:xfrm>
          <a:custGeom>
            <a:avLst/>
            <a:gdLst/>
            <a:ahLst/>
            <a:cxnLst/>
            <a:rect r="r" b="b" t="t" l="l"/>
            <a:pathLst>
              <a:path h="9467655" w="4094761">
                <a:moveTo>
                  <a:pt x="0" y="0"/>
                </a:moveTo>
                <a:lnTo>
                  <a:pt x="4094761" y="0"/>
                </a:lnTo>
                <a:lnTo>
                  <a:pt x="4094761" y="9467655"/>
                </a:lnTo>
                <a:lnTo>
                  <a:pt x="0" y="9467655"/>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0563266" y="534733"/>
            <a:ext cx="3010029" cy="9555647"/>
          </a:xfrm>
          <a:custGeom>
            <a:avLst/>
            <a:gdLst/>
            <a:ahLst/>
            <a:cxnLst/>
            <a:rect r="r" b="b" t="t" l="l"/>
            <a:pathLst>
              <a:path h="9555647" w="3010029">
                <a:moveTo>
                  <a:pt x="0" y="0"/>
                </a:moveTo>
                <a:lnTo>
                  <a:pt x="3010029" y="0"/>
                </a:lnTo>
                <a:lnTo>
                  <a:pt x="3010029" y="9555647"/>
                </a:lnTo>
                <a:lnTo>
                  <a:pt x="0" y="9555647"/>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404944" y="4152703"/>
            <a:ext cx="4251572" cy="518191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On their booking date, 7 days before check-in date and 1 day befor check-in date </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3</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Support WhatsApp number,  Student Portal Link, Support Landline number.</a:t>
            </a:r>
          </a:p>
        </p:txBody>
      </p:sp>
      <p:sp>
        <p:nvSpPr>
          <p:cNvPr name="TextBox 7" id="7"/>
          <p:cNvSpPr txBox="true"/>
          <p:nvPr/>
        </p:nvSpPr>
        <p:spPr>
          <a:xfrm rot="0">
            <a:off x="364025" y="2175208"/>
            <a:ext cx="4555505" cy="1367456"/>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CHECK-IN INSTRUCTIONS VIA EMAIL</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4F81BD"/>
        </a:solidFill>
      </p:bgPr>
    </p:bg>
    <p:spTree>
      <p:nvGrpSpPr>
        <p:cNvPr id="1" name=""/>
        <p:cNvGrpSpPr/>
        <p:nvPr/>
      </p:nvGrpSpPr>
      <p:grpSpPr>
        <a:xfrm>
          <a:off x="0" y="0"/>
          <a:ext cx="0" cy="0"/>
          <a:chOff x="0" y="0"/>
          <a:chExt cx="0" cy="0"/>
        </a:xfrm>
      </p:grpSpPr>
      <p:sp>
        <p:nvSpPr>
          <p:cNvPr name="AutoShape 2" id="2"/>
          <p:cNvSpPr/>
          <p:nvPr/>
        </p:nvSpPr>
        <p:spPr>
          <a:xfrm>
            <a:off x="1211903" y="5782361"/>
            <a:ext cx="16230600" cy="0"/>
          </a:xfrm>
          <a:prstGeom prst="line">
            <a:avLst/>
          </a:prstGeom>
          <a:ln cap="flat" w="9525">
            <a:solidFill>
              <a:srgbClr val="FFEFEF"/>
            </a:solidFill>
            <a:prstDash val="solid"/>
            <a:headEnd type="none" len="sm" w="sm"/>
            <a:tailEnd type="none" len="sm" w="sm"/>
          </a:ln>
        </p:spPr>
      </p:sp>
      <p:sp>
        <p:nvSpPr>
          <p:cNvPr name="AutoShape 3" id="3"/>
          <p:cNvSpPr/>
          <p:nvPr/>
        </p:nvSpPr>
        <p:spPr>
          <a:xfrm>
            <a:off x="1161287" y="4119155"/>
            <a:ext cx="16230600" cy="0"/>
          </a:xfrm>
          <a:prstGeom prst="line">
            <a:avLst/>
          </a:prstGeom>
          <a:ln cap="flat" w="9525">
            <a:solidFill>
              <a:srgbClr val="FFEFEF"/>
            </a:solidFill>
            <a:prstDash val="solid"/>
            <a:headEnd type="none" len="sm" w="sm"/>
            <a:tailEnd type="none" len="sm" w="sm"/>
          </a:ln>
        </p:spPr>
      </p:sp>
      <p:sp>
        <p:nvSpPr>
          <p:cNvPr name="TextBox 4" id="4"/>
          <p:cNvSpPr txBox="true"/>
          <p:nvPr/>
        </p:nvSpPr>
        <p:spPr>
          <a:xfrm rot="0">
            <a:off x="1211903" y="4726851"/>
            <a:ext cx="16179983" cy="1342926"/>
          </a:xfrm>
          <a:prstGeom prst="rect">
            <a:avLst/>
          </a:prstGeom>
        </p:spPr>
        <p:txBody>
          <a:bodyPr anchor="t" rtlCol="false" tIns="0" lIns="0" bIns="0" rIns="0">
            <a:spAutoFit/>
          </a:bodyPr>
          <a:lstStyle/>
          <a:p>
            <a:pPr algn="ctr">
              <a:lnSpc>
                <a:spcPts val="3599"/>
              </a:lnSpc>
            </a:pPr>
            <a:r>
              <a:rPr lang="en-US" sz="2999" spc="-149">
                <a:solidFill>
                  <a:srgbClr val="000000"/>
                </a:solidFill>
                <a:latin typeface="Open Sauce"/>
                <a:ea typeface="Open Sauce"/>
                <a:cs typeface="Open Sauce"/>
                <a:sym typeface="Open Sauce"/>
              </a:rPr>
              <a:t>Following Auto emails are sent to student based on cancellation request made by student through student portal</a:t>
            </a:r>
          </a:p>
          <a:p>
            <a:pPr algn="ctr">
              <a:lnSpc>
                <a:spcPts val="3599"/>
              </a:lnSpc>
            </a:pPr>
          </a:p>
        </p:txBody>
      </p:sp>
      <p:sp>
        <p:nvSpPr>
          <p:cNvPr name="TextBox 5" id="5"/>
          <p:cNvSpPr txBox="true"/>
          <p:nvPr/>
        </p:nvSpPr>
        <p:spPr>
          <a:xfrm rot="0">
            <a:off x="230048" y="3104091"/>
            <a:ext cx="18780493" cy="857901"/>
          </a:xfrm>
          <a:prstGeom prst="rect">
            <a:avLst/>
          </a:prstGeom>
        </p:spPr>
        <p:txBody>
          <a:bodyPr anchor="t" rtlCol="false" tIns="0" lIns="0" bIns="0" rIns="0">
            <a:spAutoFit/>
          </a:bodyPr>
          <a:lstStyle/>
          <a:p>
            <a:pPr algn="ctr" marL="0" indent="0" lvl="1">
              <a:lnSpc>
                <a:spcPts val="6400"/>
              </a:lnSpc>
              <a:spcBef>
                <a:spcPct val="0"/>
              </a:spcBef>
            </a:pPr>
            <a:r>
              <a:rPr lang="en-US" sz="6400" spc="-128">
                <a:solidFill>
                  <a:srgbClr val="000000"/>
                </a:solidFill>
                <a:latin typeface="Monument"/>
                <a:ea typeface="Monument"/>
                <a:cs typeface="Monument"/>
                <a:sym typeface="Monument"/>
              </a:rPr>
              <a:t>CANCELLATION REQUESTS</a:t>
            </a:r>
          </a:p>
        </p:txBody>
      </p:sp>
      <p:sp>
        <p:nvSpPr>
          <p:cNvPr name="Freeform 6" id="6"/>
          <p:cNvSpPr/>
          <p:nvPr/>
        </p:nvSpPr>
        <p:spPr>
          <a:xfrm flipH="false" flipV="false" rot="0">
            <a:off x="384563" y="8170988"/>
            <a:ext cx="1952807" cy="1860492"/>
          </a:xfrm>
          <a:custGeom>
            <a:avLst/>
            <a:gdLst/>
            <a:ahLst/>
            <a:cxnLst/>
            <a:rect r="r" b="b" t="t" l="l"/>
            <a:pathLst>
              <a:path h="1860492" w="1952807">
                <a:moveTo>
                  <a:pt x="0" y="0"/>
                </a:moveTo>
                <a:lnTo>
                  <a:pt x="1952807" y="0"/>
                </a:lnTo>
                <a:lnTo>
                  <a:pt x="1952807" y="1860492"/>
                </a:lnTo>
                <a:lnTo>
                  <a:pt x="0" y="18604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0">
            <a:off x="1904996" y="8244982"/>
            <a:ext cx="198780" cy="472066"/>
          </a:xfrm>
          <a:prstGeom prst="rect">
            <a:avLst/>
          </a:prstGeom>
        </p:spPr>
        <p:txBody>
          <a:bodyPr anchor="t" rtlCol="false" tIns="0" lIns="0" bIns="0" rIns="0">
            <a:spAutoFit/>
          </a:bodyPr>
          <a:lstStyle/>
          <a:p>
            <a:pPr algn="ctr">
              <a:lnSpc>
                <a:spcPts val="3932"/>
              </a:lnSpc>
            </a:pPr>
            <a:r>
              <a:rPr lang="en-US" sz="2808" b="true">
                <a:solidFill>
                  <a:srgbClr val="231F20"/>
                </a:solidFill>
                <a:latin typeface="Canva Sans Bold"/>
                <a:ea typeface="Canva Sans Bold"/>
                <a:cs typeface="Canva Sans Bold"/>
                <a:sym typeface="Canva Sans Bold"/>
              </a:rPr>
              <a:t>2</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flipV="true">
            <a:off x="10854820" y="3362567"/>
            <a:ext cx="6685857" cy="0"/>
          </a:xfrm>
          <a:prstGeom prst="line">
            <a:avLst/>
          </a:prstGeom>
          <a:ln cap="flat" w="9525">
            <a:solidFill>
              <a:srgbClr val="FFEFEF"/>
            </a:solidFill>
            <a:prstDash val="solid"/>
            <a:headEnd type="none" len="sm" w="sm"/>
            <a:tailEnd type="none" len="sm" w="sm"/>
          </a:ln>
        </p:spPr>
      </p:sp>
      <p:sp>
        <p:nvSpPr>
          <p:cNvPr name="AutoShape 3" id="3"/>
          <p:cNvSpPr/>
          <p:nvPr/>
        </p:nvSpPr>
        <p:spPr>
          <a:xfrm>
            <a:off x="1028700" y="9253538"/>
            <a:ext cx="16230600" cy="0"/>
          </a:xfrm>
          <a:prstGeom prst="line">
            <a:avLst/>
          </a:prstGeom>
          <a:ln cap="flat" w="9525">
            <a:solidFill>
              <a:srgbClr val="FFEFEF"/>
            </a:solidFill>
            <a:prstDash val="solid"/>
            <a:headEnd type="none" len="sm" w="sm"/>
            <a:tailEnd type="none" len="sm" w="sm"/>
          </a:ln>
        </p:spPr>
      </p:sp>
      <p:sp>
        <p:nvSpPr>
          <p:cNvPr name="Freeform 4" id="4"/>
          <p:cNvSpPr/>
          <p:nvPr/>
        </p:nvSpPr>
        <p:spPr>
          <a:xfrm flipH="false" flipV="false" rot="0">
            <a:off x="1230225" y="3281071"/>
            <a:ext cx="15268500" cy="5874660"/>
          </a:xfrm>
          <a:custGeom>
            <a:avLst/>
            <a:gdLst/>
            <a:ahLst/>
            <a:cxnLst/>
            <a:rect r="r" b="b" t="t" l="l"/>
            <a:pathLst>
              <a:path h="5874660" w="15268500">
                <a:moveTo>
                  <a:pt x="0" y="0"/>
                </a:moveTo>
                <a:lnTo>
                  <a:pt x="15268500" y="0"/>
                </a:lnTo>
                <a:lnTo>
                  <a:pt x="15268500" y="5874660"/>
                </a:lnTo>
                <a:lnTo>
                  <a:pt x="0" y="587466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5" id="5"/>
          <p:cNvGrpSpPr/>
          <p:nvPr/>
        </p:nvGrpSpPr>
        <p:grpSpPr>
          <a:xfrm rot="0">
            <a:off x="6163125" y="3213571"/>
            <a:ext cx="411480" cy="411480"/>
            <a:chOff x="0" y="0"/>
            <a:chExt cx="548640" cy="548640"/>
          </a:xfrm>
        </p:grpSpPr>
        <p:sp>
          <p:nvSpPr>
            <p:cNvPr name="Freeform 6" id="6"/>
            <p:cNvSpPr/>
            <p:nvPr/>
          </p:nvSpPr>
          <p:spPr>
            <a:xfrm flipH="false" flipV="false" rot="0">
              <a:off x="0" y="-2"/>
              <a:ext cx="548648" cy="548658"/>
            </a:xfrm>
            <a:custGeom>
              <a:avLst/>
              <a:gdLst/>
              <a:ahLst/>
              <a:cxnLst/>
              <a:rect r="r" b="b" t="t" l="l"/>
              <a:pathLst>
                <a:path h="548658" w="548648">
                  <a:moveTo>
                    <a:pt x="0" y="274322"/>
                  </a:moveTo>
                  <a:cubicBezTo>
                    <a:pt x="0" y="123192"/>
                    <a:pt x="122174" y="510"/>
                    <a:pt x="273304" y="2"/>
                  </a:cubicBezTo>
                  <a:cubicBezTo>
                    <a:pt x="424434" y="-506"/>
                    <a:pt x="547497" y="121160"/>
                    <a:pt x="548640" y="272290"/>
                  </a:cubicBezTo>
                  <a:cubicBezTo>
                    <a:pt x="549783" y="423420"/>
                    <a:pt x="428371" y="546991"/>
                    <a:pt x="277368" y="548642"/>
                  </a:cubicBezTo>
                  <a:cubicBezTo>
                    <a:pt x="126365" y="550293"/>
                    <a:pt x="2286" y="429389"/>
                    <a:pt x="0" y="278259"/>
                  </a:cubicBezTo>
                  <a:close/>
                </a:path>
              </a:pathLst>
            </a:custGeom>
            <a:solidFill>
              <a:srgbClr val="4F81BD"/>
            </a:solidFill>
          </p:spPr>
        </p:sp>
      </p:grpSp>
      <p:grpSp>
        <p:nvGrpSpPr>
          <p:cNvPr name="Group 7" id="7"/>
          <p:cNvGrpSpPr/>
          <p:nvPr/>
        </p:nvGrpSpPr>
        <p:grpSpPr>
          <a:xfrm rot="0">
            <a:off x="5632540" y="2144112"/>
            <a:ext cx="4492025" cy="549180"/>
            <a:chOff x="0" y="0"/>
            <a:chExt cx="5989367" cy="732240"/>
          </a:xfrm>
        </p:grpSpPr>
        <p:sp>
          <p:nvSpPr>
            <p:cNvPr name="Freeform 8" id="8"/>
            <p:cNvSpPr/>
            <p:nvPr/>
          </p:nvSpPr>
          <p:spPr>
            <a:xfrm flipH="false" flipV="false" rot="0">
              <a:off x="0" y="0"/>
              <a:ext cx="5989367" cy="732240"/>
            </a:xfrm>
            <a:custGeom>
              <a:avLst/>
              <a:gdLst/>
              <a:ahLst/>
              <a:cxnLst/>
              <a:rect r="r" b="b" t="t" l="l"/>
              <a:pathLst>
                <a:path h="732240" w="5989367">
                  <a:moveTo>
                    <a:pt x="0" y="0"/>
                  </a:moveTo>
                  <a:lnTo>
                    <a:pt x="5989367" y="0"/>
                  </a:lnTo>
                  <a:lnTo>
                    <a:pt x="5989367" y="732240"/>
                  </a:lnTo>
                  <a:lnTo>
                    <a:pt x="0" y="732240"/>
                  </a:lnTo>
                  <a:close/>
                </a:path>
              </a:pathLst>
            </a:custGeom>
          </p:spPr>
        </p:sp>
        <p:sp>
          <p:nvSpPr>
            <p:cNvPr name="TextBox 9" id="9"/>
            <p:cNvSpPr txBox="true"/>
            <p:nvPr/>
          </p:nvSpPr>
          <p:spPr>
            <a:xfrm>
              <a:off x="0" y="0"/>
              <a:ext cx="5989367" cy="732240"/>
            </a:xfrm>
            <a:prstGeom prst="rect">
              <a:avLst/>
            </a:prstGeom>
          </p:spPr>
          <p:txBody>
            <a:bodyPr anchor="ctr" rtlCol="false" tIns="0" lIns="0" bIns="0" rIns="0"/>
            <a:lstStyle/>
            <a:p>
              <a:pPr algn="l">
                <a:lnSpc>
                  <a:spcPts val="3240"/>
                </a:lnSpc>
              </a:pPr>
              <a:r>
                <a:rPr lang="en-US" b="true" sz="2700" spc="-1">
                  <a:solidFill>
                    <a:srgbClr val="4F81BD"/>
                  </a:solidFill>
                  <a:latin typeface="Aptos Bold"/>
                  <a:ea typeface="Aptos Bold"/>
                  <a:cs typeface="Aptos Bold"/>
                  <a:sym typeface="Aptos Bold"/>
                </a:rPr>
                <a:t>(1) Pre-Onboarding</a:t>
              </a:r>
            </a:p>
          </p:txBody>
        </p:sp>
      </p:grpSp>
      <p:sp>
        <p:nvSpPr>
          <p:cNvPr name="Freeform 10" id="10"/>
          <p:cNvSpPr/>
          <p:nvPr/>
        </p:nvSpPr>
        <p:spPr>
          <a:xfrm flipH="false" flipV="false" rot="0">
            <a:off x="9359025" y="3027571"/>
            <a:ext cx="1007640" cy="635580"/>
          </a:xfrm>
          <a:custGeom>
            <a:avLst/>
            <a:gdLst/>
            <a:ahLst/>
            <a:cxnLst/>
            <a:rect r="r" b="b" t="t" l="l"/>
            <a:pathLst>
              <a:path h="635580" w="1007640">
                <a:moveTo>
                  <a:pt x="0" y="0"/>
                </a:moveTo>
                <a:lnTo>
                  <a:pt x="1007640" y="0"/>
                </a:lnTo>
                <a:lnTo>
                  <a:pt x="1007640" y="635580"/>
                </a:lnTo>
                <a:lnTo>
                  <a:pt x="0" y="63558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0">
            <a:off x="10124565" y="5900611"/>
            <a:ext cx="1007640" cy="635580"/>
          </a:xfrm>
          <a:custGeom>
            <a:avLst/>
            <a:gdLst/>
            <a:ahLst/>
            <a:cxnLst/>
            <a:rect r="r" b="b" t="t" l="l"/>
            <a:pathLst>
              <a:path h="635580" w="1007640">
                <a:moveTo>
                  <a:pt x="0" y="0"/>
                </a:moveTo>
                <a:lnTo>
                  <a:pt x="1007640" y="0"/>
                </a:lnTo>
                <a:lnTo>
                  <a:pt x="1007640" y="635580"/>
                </a:lnTo>
                <a:lnTo>
                  <a:pt x="0" y="63558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5400000">
            <a:off x="842670" y="7323433"/>
            <a:ext cx="1007640" cy="635580"/>
          </a:xfrm>
          <a:custGeom>
            <a:avLst/>
            <a:gdLst/>
            <a:ahLst/>
            <a:cxnLst/>
            <a:rect r="r" b="b" t="t" l="l"/>
            <a:pathLst>
              <a:path h="635580" w="1007640">
                <a:moveTo>
                  <a:pt x="0" y="0"/>
                </a:moveTo>
                <a:lnTo>
                  <a:pt x="1007640" y="0"/>
                </a:lnTo>
                <a:lnTo>
                  <a:pt x="1007640" y="635580"/>
                </a:lnTo>
                <a:lnTo>
                  <a:pt x="0" y="63558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3" id="13"/>
          <p:cNvGrpSpPr/>
          <p:nvPr/>
        </p:nvGrpSpPr>
        <p:grpSpPr>
          <a:xfrm rot="0">
            <a:off x="12469150" y="2144112"/>
            <a:ext cx="5071527" cy="549180"/>
            <a:chOff x="0" y="0"/>
            <a:chExt cx="6762035" cy="732240"/>
          </a:xfrm>
        </p:grpSpPr>
        <p:sp>
          <p:nvSpPr>
            <p:cNvPr name="Freeform 14" id="14"/>
            <p:cNvSpPr/>
            <p:nvPr/>
          </p:nvSpPr>
          <p:spPr>
            <a:xfrm flipH="false" flipV="false" rot="0">
              <a:off x="0" y="0"/>
              <a:ext cx="6762035" cy="732240"/>
            </a:xfrm>
            <a:custGeom>
              <a:avLst/>
              <a:gdLst/>
              <a:ahLst/>
              <a:cxnLst/>
              <a:rect r="r" b="b" t="t" l="l"/>
              <a:pathLst>
                <a:path h="732240" w="6762035">
                  <a:moveTo>
                    <a:pt x="0" y="0"/>
                  </a:moveTo>
                  <a:lnTo>
                    <a:pt x="6762035" y="0"/>
                  </a:lnTo>
                  <a:lnTo>
                    <a:pt x="6762035" y="732240"/>
                  </a:lnTo>
                  <a:lnTo>
                    <a:pt x="0" y="732240"/>
                  </a:lnTo>
                  <a:close/>
                </a:path>
              </a:pathLst>
            </a:custGeom>
          </p:spPr>
        </p:sp>
        <p:sp>
          <p:nvSpPr>
            <p:cNvPr name="TextBox 15" id="15"/>
            <p:cNvSpPr txBox="true"/>
            <p:nvPr/>
          </p:nvSpPr>
          <p:spPr>
            <a:xfrm>
              <a:off x="0" y="0"/>
              <a:ext cx="6762035" cy="732240"/>
            </a:xfrm>
            <a:prstGeom prst="rect">
              <a:avLst/>
            </a:prstGeom>
          </p:spPr>
          <p:txBody>
            <a:bodyPr anchor="ctr" rtlCol="false" tIns="0" lIns="0" bIns="0" rIns="0"/>
            <a:lstStyle/>
            <a:p>
              <a:pPr algn="l">
                <a:lnSpc>
                  <a:spcPts val="3240"/>
                </a:lnSpc>
              </a:pPr>
              <a:r>
                <a:rPr lang="en-US" b="true" sz="2700" spc="-1">
                  <a:solidFill>
                    <a:srgbClr val="4F81BD"/>
                  </a:solidFill>
                  <a:latin typeface="Aptos Bold"/>
                  <a:ea typeface="Aptos Bold"/>
                  <a:cs typeface="Aptos Bold"/>
                  <a:sym typeface="Aptos Bold"/>
                </a:rPr>
                <a:t>(2) Onboarding (Pre Check-In)</a:t>
              </a:r>
            </a:p>
          </p:txBody>
        </p:sp>
      </p:grpSp>
      <p:sp>
        <p:nvSpPr>
          <p:cNvPr name="TextBox 16" id="16"/>
          <p:cNvSpPr txBox="true"/>
          <p:nvPr/>
        </p:nvSpPr>
        <p:spPr>
          <a:xfrm rot="0">
            <a:off x="12763470" y="6616572"/>
            <a:ext cx="4907682" cy="409575"/>
          </a:xfrm>
          <a:prstGeom prst="rect">
            <a:avLst/>
          </a:prstGeom>
        </p:spPr>
        <p:txBody>
          <a:bodyPr anchor="t" rtlCol="false" tIns="0" lIns="0" bIns="0" rIns="0">
            <a:spAutoFit/>
          </a:bodyPr>
          <a:lstStyle/>
          <a:p>
            <a:pPr algn="l">
              <a:lnSpc>
                <a:spcPts val="3240"/>
              </a:lnSpc>
            </a:pPr>
            <a:r>
              <a:rPr lang="en-US" b="true" sz="2700" spc="-1">
                <a:solidFill>
                  <a:srgbClr val="4F81BD"/>
                </a:solidFill>
                <a:latin typeface="Aptos Bold"/>
                <a:ea typeface="Aptos Bold"/>
                <a:cs typeface="Aptos Bold"/>
                <a:sym typeface="Aptos Bold"/>
              </a:rPr>
              <a:t>(3) Post Check-In (During Stay)</a:t>
            </a:r>
          </a:p>
        </p:txBody>
      </p:sp>
      <p:sp>
        <p:nvSpPr>
          <p:cNvPr name="TextBox 17" id="17"/>
          <p:cNvSpPr txBox="true"/>
          <p:nvPr/>
        </p:nvSpPr>
        <p:spPr>
          <a:xfrm rot="0">
            <a:off x="4826535" y="6616572"/>
            <a:ext cx="3528540" cy="409575"/>
          </a:xfrm>
          <a:prstGeom prst="rect">
            <a:avLst/>
          </a:prstGeom>
        </p:spPr>
        <p:txBody>
          <a:bodyPr anchor="t" rtlCol="false" tIns="0" lIns="0" bIns="0" rIns="0">
            <a:spAutoFit/>
          </a:bodyPr>
          <a:lstStyle/>
          <a:p>
            <a:pPr algn="l">
              <a:lnSpc>
                <a:spcPts val="3240"/>
              </a:lnSpc>
            </a:pPr>
            <a:r>
              <a:rPr lang="en-US" b="true" sz="2700" spc="-1">
                <a:solidFill>
                  <a:srgbClr val="4F81BD"/>
                </a:solidFill>
                <a:latin typeface="Aptos Bold"/>
                <a:ea typeface="Aptos Bold"/>
                <a:cs typeface="Aptos Bold"/>
                <a:sym typeface="Aptos Bold"/>
              </a:rPr>
              <a:t>(4) Customer Support</a:t>
            </a:r>
          </a:p>
        </p:txBody>
      </p:sp>
      <p:sp>
        <p:nvSpPr>
          <p:cNvPr name="TextBox 18" id="18"/>
          <p:cNvSpPr txBox="true"/>
          <p:nvPr/>
        </p:nvSpPr>
        <p:spPr>
          <a:xfrm rot="0">
            <a:off x="4928353" y="9433756"/>
            <a:ext cx="2950200" cy="409575"/>
          </a:xfrm>
          <a:prstGeom prst="rect">
            <a:avLst/>
          </a:prstGeom>
        </p:spPr>
        <p:txBody>
          <a:bodyPr anchor="t" rtlCol="false" tIns="0" lIns="0" bIns="0" rIns="0">
            <a:spAutoFit/>
          </a:bodyPr>
          <a:lstStyle/>
          <a:p>
            <a:pPr algn="l">
              <a:lnSpc>
                <a:spcPts val="3240"/>
              </a:lnSpc>
            </a:pPr>
            <a:r>
              <a:rPr lang="en-US" b="true" sz="2700" spc="-1">
                <a:solidFill>
                  <a:srgbClr val="4F81BD"/>
                </a:solidFill>
                <a:latin typeface="Aptos Bold"/>
                <a:ea typeface="Aptos Bold"/>
                <a:cs typeface="Aptos Bold"/>
                <a:sym typeface="Aptos Bold"/>
              </a:rPr>
              <a:t>(5) Post Check-out</a:t>
            </a:r>
          </a:p>
        </p:txBody>
      </p:sp>
      <p:grpSp>
        <p:nvGrpSpPr>
          <p:cNvPr name="Group 19" id="19"/>
          <p:cNvGrpSpPr/>
          <p:nvPr/>
        </p:nvGrpSpPr>
        <p:grpSpPr>
          <a:xfrm rot="0">
            <a:off x="13697760" y="3187381"/>
            <a:ext cx="411480" cy="411480"/>
            <a:chOff x="0" y="0"/>
            <a:chExt cx="548640" cy="548640"/>
          </a:xfrm>
        </p:grpSpPr>
        <p:sp>
          <p:nvSpPr>
            <p:cNvPr name="Freeform 20" id="20"/>
            <p:cNvSpPr/>
            <p:nvPr/>
          </p:nvSpPr>
          <p:spPr>
            <a:xfrm flipH="false" flipV="false" rot="0">
              <a:off x="0" y="-2"/>
              <a:ext cx="548648" cy="548658"/>
            </a:xfrm>
            <a:custGeom>
              <a:avLst/>
              <a:gdLst/>
              <a:ahLst/>
              <a:cxnLst/>
              <a:rect r="r" b="b" t="t" l="l"/>
              <a:pathLst>
                <a:path h="548658" w="548648">
                  <a:moveTo>
                    <a:pt x="0" y="274322"/>
                  </a:moveTo>
                  <a:cubicBezTo>
                    <a:pt x="0" y="123192"/>
                    <a:pt x="122174" y="510"/>
                    <a:pt x="273304" y="2"/>
                  </a:cubicBezTo>
                  <a:cubicBezTo>
                    <a:pt x="424434" y="-506"/>
                    <a:pt x="547497" y="121160"/>
                    <a:pt x="548640" y="272290"/>
                  </a:cubicBezTo>
                  <a:cubicBezTo>
                    <a:pt x="549783" y="423420"/>
                    <a:pt x="428371" y="546991"/>
                    <a:pt x="277368" y="548642"/>
                  </a:cubicBezTo>
                  <a:cubicBezTo>
                    <a:pt x="126365" y="550293"/>
                    <a:pt x="2286" y="429389"/>
                    <a:pt x="0" y="278259"/>
                  </a:cubicBezTo>
                  <a:close/>
                </a:path>
              </a:pathLst>
            </a:custGeom>
            <a:solidFill>
              <a:srgbClr val="4F81BD"/>
            </a:solidFill>
          </p:spPr>
        </p:sp>
      </p:grpSp>
      <p:grpSp>
        <p:nvGrpSpPr>
          <p:cNvPr name="Group 21" id="21"/>
          <p:cNvGrpSpPr/>
          <p:nvPr/>
        </p:nvGrpSpPr>
        <p:grpSpPr>
          <a:xfrm rot="0">
            <a:off x="13740405" y="6047491"/>
            <a:ext cx="411480" cy="411480"/>
            <a:chOff x="0" y="0"/>
            <a:chExt cx="548640" cy="548640"/>
          </a:xfrm>
        </p:grpSpPr>
        <p:sp>
          <p:nvSpPr>
            <p:cNvPr name="Freeform 22" id="22"/>
            <p:cNvSpPr/>
            <p:nvPr/>
          </p:nvSpPr>
          <p:spPr>
            <a:xfrm flipH="false" flipV="false" rot="0">
              <a:off x="0" y="-2"/>
              <a:ext cx="548648" cy="548658"/>
            </a:xfrm>
            <a:custGeom>
              <a:avLst/>
              <a:gdLst/>
              <a:ahLst/>
              <a:cxnLst/>
              <a:rect r="r" b="b" t="t" l="l"/>
              <a:pathLst>
                <a:path h="548658" w="548648">
                  <a:moveTo>
                    <a:pt x="0" y="274322"/>
                  </a:moveTo>
                  <a:cubicBezTo>
                    <a:pt x="0" y="123192"/>
                    <a:pt x="122174" y="510"/>
                    <a:pt x="273304" y="2"/>
                  </a:cubicBezTo>
                  <a:cubicBezTo>
                    <a:pt x="424434" y="-506"/>
                    <a:pt x="547497" y="121160"/>
                    <a:pt x="548640" y="272290"/>
                  </a:cubicBezTo>
                  <a:cubicBezTo>
                    <a:pt x="549783" y="423420"/>
                    <a:pt x="428371" y="546991"/>
                    <a:pt x="277368" y="548642"/>
                  </a:cubicBezTo>
                  <a:cubicBezTo>
                    <a:pt x="126365" y="550293"/>
                    <a:pt x="2286" y="429389"/>
                    <a:pt x="0" y="278259"/>
                  </a:cubicBezTo>
                  <a:close/>
                </a:path>
              </a:pathLst>
            </a:custGeom>
            <a:solidFill>
              <a:srgbClr val="4F81BD"/>
            </a:solidFill>
          </p:spPr>
        </p:sp>
      </p:grpSp>
      <p:grpSp>
        <p:nvGrpSpPr>
          <p:cNvPr name="Group 23" id="23"/>
          <p:cNvGrpSpPr/>
          <p:nvPr/>
        </p:nvGrpSpPr>
        <p:grpSpPr>
          <a:xfrm rot="0">
            <a:off x="6158265" y="6047491"/>
            <a:ext cx="411480" cy="411480"/>
            <a:chOff x="0" y="0"/>
            <a:chExt cx="548640" cy="548640"/>
          </a:xfrm>
        </p:grpSpPr>
        <p:sp>
          <p:nvSpPr>
            <p:cNvPr name="Freeform 24" id="24"/>
            <p:cNvSpPr/>
            <p:nvPr/>
          </p:nvSpPr>
          <p:spPr>
            <a:xfrm flipH="false" flipV="false" rot="0">
              <a:off x="0" y="-2"/>
              <a:ext cx="548648" cy="548658"/>
            </a:xfrm>
            <a:custGeom>
              <a:avLst/>
              <a:gdLst/>
              <a:ahLst/>
              <a:cxnLst/>
              <a:rect r="r" b="b" t="t" l="l"/>
              <a:pathLst>
                <a:path h="548658" w="548648">
                  <a:moveTo>
                    <a:pt x="0" y="274322"/>
                  </a:moveTo>
                  <a:cubicBezTo>
                    <a:pt x="0" y="123192"/>
                    <a:pt x="122174" y="510"/>
                    <a:pt x="273304" y="2"/>
                  </a:cubicBezTo>
                  <a:cubicBezTo>
                    <a:pt x="424434" y="-506"/>
                    <a:pt x="547497" y="121160"/>
                    <a:pt x="548640" y="272290"/>
                  </a:cubicBezTo>
                  <a:cubicBezTo>
                    <a:pt x="549783" y="423420"/>
                    <a:pt x="428371" y="546991"/>
                    <a:pt x="277368" y="548642"/>
                  </a:cubicBezTo>
                  <a:cubicBezTo>
                    <a:pt x="126365" y="550293"/>
                    <a:pt x="2286" y="429389"/>
                    <a:pt x="0" y="278259"/>
                  </a:cubicBezTo>
                  <a:close/>
                </a:path>
              </a:pathLst>
            </a:custGeom>
            <a:solidFill>
              <a:srgbClr val="4F81BD"/>
            </a:solidFill>
          </p:spPr>
        </p:sp>
      </p:grpSp>
      <p:grpSp>
        <p:nvGrpSpPr>
          <p:cNvPr name="Group 25" id="25"/>
          <p:cNvGrpSpPr/>
          <p:nvPr/>
        </p:nvGrpSpPr>
        <p:grpSpPr>
          <a:xfrm rot="0">
            <a:off x="6385065" y="8860351"/>
            <a:ext cx="411480" cy="411480"/>
            <a:chOff x="0" y="0"/>
            <a:chExt cx="548640" cy="548640"/>
          </a:xfrm>
        </p:grpSpPr>
        <p:sp>
          <p:nvSpPr>
            <p:cNvPr name="Freeform 26" id="26"/>
            <p:cNvSpPr/>
            <p:nvPr/>
          </p:nvSpPr>
          <p:spPr>
            <a:xfrm flipH="false" flipV="false" rot="0">
              <a:off x="0" y="-2"/>
              <a:ext cx="548648" cy="548658"/>
            </a:xfrm>
            <a:custGeom>
              <a:avLst/>
              <a:gdLst/>
              <a:ahLst/>
              <a:cxnLst/>
              <a:rect r="r" b="b" t="t" l="l"/>
              <a:pathLst>
                <a:path h="548658" w="548648">
                  <a:moveTo>
                    <a:pt x="0" y="274322"/>
                  </a:moveTo>
                  <a:cubicBezTo>
                    <a:pt x="0" y="123192"/>
                    <a:pt x="122174" y="510"/>
                    <a:pt x="273304" y="2"/>
                  </a:cubicBezTo>
                  <a:cubicBezTo>
                    <a:pt x="424434" y="-506"/>
                    <a:pt x="547497" y="121160"/>
                    <a:pt x="548640" y="272290"/>
                  </a:cubicBezTo>
                  <a:cubicBezTo>
                    <a:pt x="549783" y="423420"/>
                    <a:pt x="428371" y="546991"/>
                    <a:pt x="277368" y="548642"/>
                  </a:cubicBezTo>
                  <a:cubicBezTo>
                    <a:pt x="126365" y="550293"/>
                    <a:pt x="2286" y="429389"/>
                    <a:pt x="0" y="278259"/>
                  </a:cubicBezTo>
                  <a:close/>
                </a:path>
              </a:pathLst>
            </a:custGeom>
            <a:solidFill>
              <a:srgbClr val="4F81BD"/>
            </a:solidFill>
          </p:spPr>
        </p:sp>
      </p:grpSp>
      <p:sp>
        <p:nvSpPr>
          <p:cNvPr name="Freeform 27" id="27"/>
          <p:cNvSpPr/>
          <p:nvPr/>
        </p:nvSpPr>
        <p:spPr>
          <a:xfrm flipH="false" flipV="false" rot="-5400000">
            <a:off x="15830765" y="4455598"/>
            <a:ext cx="1007640" cy="635580"/>
          </a:xfrm>
          <a:custGeom>
            <a:avLst/>
            <a:gdLst/>
            <a:ahLst/>
            <a:cxnLst/>
            <a:rect r="r" b="b" t="t" l="l"/>
            <a:pathLst>
              <a:path h="635580" w="1007640">
                <a:moveTo>
                  <a:pt x="0" y="0"/>
                </a:moveTo>
                <a:lnTo>
                  <a:pt x="1007640" y="0"/>
                </a:lnTo>
                <a:lnTo>
                  <a:pt x="1007640" y="635580"/>
                </a:lnTo>
                <a:lnTo>
                  <a:pt x="0" y="63558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28" id="28"/>
          <p:cNvSpPr txBox="true"/>
          <p:nvPr/>
        </p:nvSpPr>
        <p:spPr>
          <a:xfrm rot="0">
            <a:off x="2880128" y="517436"/>
            <a:ext cx="18739368" cy="819150"/>
          </a:xfrm>
          <a:prstGeom prst="rect">
            <a:avLst/>
          </a:prstGeom>
        </p:spPr>
        <p:txBody>
          <a:bodyPr anchor="t" rtlCol="false" tIns="0" lIns="0" bIns="0" rIns="0">
            <a:spAutoFit/>
          </a:bodyPr>
          <a:lstStyle/>
          <a:p>
            <a:pPr algn="l" marL="0" indent="0" lvl="1">
              <a:lnSpc>
                <a:spcPts val="6000"/>
              </a:lnSpc>
              <a:spcBef>
                <a:spcPct val="0"/>
              </a:spcBef>
            </a:pPr>
            <a:r>
              <a:rPr lang="en-US" sz="6000" spc="-120">
                <a:solidFill>
                  <a:srgbClr val="000000"/>
                </a:solidFill>
                <a:latin typeface="Monument"/>
                <a:ea typeface="Monument"/>
                <a:cs typeface="Monument"/>
                <a:sym typeface="Monument"/>
              </a:rPr>
              <a:t>STEP BY STEP JOURNEY</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067523" y="3821386"/>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028700" y="9126451"/>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8215692" y="733023"/>
            <a:ext cx="3347564" cy="8820955"/>
          </a:xfrm>
          <a:custGeom>
            <a:avLst/>
            <a:gdLst/>
            <a:ahLst/>
            <a:cxnLst/>
            <a:rect r="r" b="b" t="t" l="l"/>
            <a:pathLst>
              <a:path h="8820955" w="3347564">
                <a:moveTo>
                  <a:pt x="0" y="0"/>
                </a:moveTo>
                <a:lnTo>
                  <a:pt x="3347565" y="0"/>
                </a:lnTo>
                <a:lnTo>
                  <a:pt x="3347565" y="8820954"/>
                </a:lnTo>
                <a:lnTo>
                  <a:pt x="0" y="8820954"/>
                </a:lnTo>
                <a:lnTo>
                  <a:pt x="0" y="0"/>
                </a:lnTo>
                <a:close/>
              </a:path>
            </a:pathLst>
          </a:custGeom>
          <a:blipFill>
            <a:blip r:embed="rId2"/>
            <a:stretch>
              <a:fillRect l="0" t="0" r="0" b="0"/>
            </a:stretch>
          </a:blipFill>
          <a:ln w="38100" cap="sq">
            <a:solidFill>
              <a:srgbClr val="000000"/>
            </a:solidFill>
            <a:prstDash val="solid"/>
            <a:miter/>
          </a:ln>
        </p:spPr>
      </p:sp>
      <p:sp>
        <p:nvSpPr>
          <p:cNvPr name="TextBox 5" id="5"/>
          <p:cNvSpPr txBox="true"/>
          <p:nvPr/>
        </p:nvSpPr>
        <p:spPr>
          <a:xfrm rot="0">
            <a:off x="1028700" y="4040126"/>
            <a:ext cx="4251572" cy="481043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As soon as student submits cancellation request from portal</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 </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Review Cancellation Policy</a:t>
            </a:r>
          </a:p>
        </p:txBody>
      </p:sp>
      <p:sp>
        <p:nvSpPr>
          <p:cNvPr name="TextBox 6" id="6"/>
          <p:cNvSpPr txBox="true"/>
          <p:nvPr/>
        </p:nvSpPr>
        <p:spPr>
          <a:xfrm rot="0">
            <a:off x="1067523" y="2071378"/>
            <a:ext cx="4623743" cy="1336341"/>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BOOKING CANCELLATION REQUEST</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905223" y="8681659"/>
            <a:ext cx="3469779" cy="4762"/>
          </a:xfrm>
          <a:prstGeom prst="line">
            <a:avLst/>
          </a:prstGeom>
          <a:ln cap="flat" w="9525">
            <a:solidFill>
              <a:srgbClr val="140E0C"/>
            </a:solidFill>
            <a:prstDash val="solid"/>
            <a:headEnd type="none" len="sm" w="sm"/>
            <a:tailEnd type="none" len="sm" w="sm"/>
          </a:ln>
        </p:spPr>
      </p:sp>
      <p:sp>
        <p:nvSpPr>
          <p:cNvPr name="AutoShape 3" id="3"/>
          <p:cNvSpPr/>
          <p:nvPr/>
        </p:nvSpPr>
        <p:spPr>
          <a:xfrm>
            <a:off x="905229" y="3614384"/>
            <a:ext cx="3469779" cy="4762"/>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7565247" y="685999"/>
            <a:ext cx="4200427" cy="8572301"/>
          </a:xfrm>
          <a:custGeom>
            <a:avLst/>
            <a:gdLst/>
            <a:ahLst/>
            <a:cxnLst/>
            <a:rect r="r" b="b" t="t" l="l"/>
            <a:pathLst>
              <a:path h="8572301" w="4200427">
                <a:moveTo>
                  <a:pt x="0" y="0"/>
                </a:moveTo>
                <a:lnTo>
                  <a:pt x="4200428" y="0"/>
                </a:lnTo>
                <a:lnTo>
                  <a:pt x="4200428" y="8572301"/>
                </a:lnTo>
                <a:lnTo>
                  <a:pt x="0" y="8572301"/>
                </a:lnTo>
                <a:lnTo>
                  <a:pt x="0" y="0"/>
                </a:lnTo>
                <a:close/>
              </a:path>
            </a:pathLst>
          </a:custGeom>
          <a:blipFill>
            <a:blip r:embed="rId2"/>
            <a:stretch>
              <a:fillRect l="0" t="0" r="0" b="0"/>
            </a:stretch>
          </a:blipFill>
          <a:ln w="28575" cap="sq">
            <a:solidFill>
              <a:srgbClr val="000000"/>
            </a:solidFill>
            <a:prstDash val="solid"/>
            <a:miter/>
          </a:ln>
        </p:spPr>
      </p:sp>
      <p:sp>
        <p:nvSpPr>
          <p:cNvPr name="TextBox 5" id="5"/>
          <p:cNvSpPr txBox="true"/>
          <p:nvPr/>
        </p:nvSpPr>
        <p:spPr>
          <a:xfrm rot="0">
            <a:off x="730188" y="3828362"/>
            <a:ext cx="4251572" cy="443896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As soon as finance team confirms the request through MP</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Review Cancellation Policy.</a:t>
            </a:r>
          </a:p>
        </p:txBody>
      </p:sp>
      <p:sp>
        <p:nvSpPr>
          <p:cNvPr name="TextBox 6" id="6"/>
          <p:cNvSpPr txBox="true"/>
          <p:nvPr/>
        </p:nvSpPr>
        <p:spPr>
          <a:xfrm rot="0">
            <a:off x="542650" y="1859614"/>
            <a:ext cx="4501604" cy="1336341"/>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BOOKING CANCELLATION CONFIRMATION</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4F81BD"/>
        </a:solidFill>
      </p:bgPr>
    </p:bg>
    <p:spTree>
      <p:nvGrpSpPr>
        <p:cNvPr id="1" name=""/>
        <p:cNvGrpSpPr/>
        <p:nvPr/>
      </p:nvGrpSpPr>
      <p:grpSpPr>
        <a:xfrm>
          <a:off x="0" y="0"/>
          <a:ext cx="0" cy="0"/>
          <a:chOff x="0" y="0"/>
          <a:chExt cx="0" cy="0"/>
        </a:xfrm>
      </p:grpSpPr>
      <p:sp>
        <p:nvSpPr>
          <p:cNvPr name="AutoShape 2" id="2"/>
          <p:cNvSpPr/>
          <p:nvPr/>
        </p:nvSpPr>
        <p:spPr>
          <a:xfrm>
            <a:off x="1028700" y="4995684"/>
            <a:ext cx="14235202" cy="0"/>
          </a:xfrm>
          <a:prstGeom prst="line">
            <a:avLst/>
          </a:prstGeom>
          <a:ln cap="flat" w="9525">
            <a:solidFill>
              <a:srgbClr val="FFEFEF"/>
            </a:solidFill>
            <a:prstDash val="solid"/>
            <a:headEnd type="none" len="sm" w="sm"/>
            <a:tailEnd type="none" len="sm" w="sm"/>
          </a:ln>
        </p:spPr>
      </p:sp>
      <p:sp>
        <p:nvSpPr>
          <p:cNvPr name="AutoShape 3" id="3"/>
          <p:cNvSpPr/>
          <p:nvPr/>
        </p:nvSpPr>
        <p:spPr>
          <a:xfrm>
            <a:off x="890514" y="7635632"/>
            <a:ext cx="14676998" cy="0"/>
          </a:xfrm>
          <a:prstGeom prst="line">
            <a:avLst/>
          </a:prstGeom>
          <a:ln cap="flat" w="9525">
            <a:solidFill>
              <a:srgbClr val="FFEFEF"/>
            </a:solidFill>
            <a:prstDash val="solid"/>
            <a:headEnd type="none" len="sm" w="sm"/>
            <a:tailEnd type="none" len="sm" w="sm"/>
          </a:ln>
        </p:spPr>
      </p:sp>
      <p:sp>
        <p:nvSpPr>
          <p:cNvPr name="TextBox 4" id="4"/>
          <p:cNvSpPr txBox="true"/>
          <p:nvPr/>
        </p:nvSpPr>
        <p:spPr>
          <a:xfrm rot="0">
            <a:off x="1132248" y="5868811"/>
            <a:ext cx="14038144" cy="895284"/>
          </a:xfrm>
          <a:prstGeom prst="rect">
            <a:avLst/>
          </a:prstGeom>
        </p:spPr>
        <p:txBody>
          <a:bodyPr anchor="t" rtlCol="false" tIns="0" lIns="0" bIns="0" rIns="0">
            <a:spAutoFit/>
          </a:bodyPr>
          <a:lstStyle/>
          <a:p>
            <a:pPr algn="ctr">
              <a:lnSpc>
                <a:spcPts val="3599"/>
              </a:lnSpc>
            </a:pPr>
            <a:r>
              <a:rPr lang="en-US" sz="2999" spc="-149">
                <a:solidFill>
                  <a:srgbClr val="000000"/>
                </a:solidFill>
                <a:latin typeface="Open Sauce"/>
                <a:ea typeface="Open Sauce"/>
                <a:cs typeface="Open Sauce"/>
                <a:sym typeface="Open Sauce"/>
              </a:rPr>
              <a:t>Following are the emails and communications sent to students throughout their stay, providing important updates, support information, and reminders.</a:t>
            </a:r>
          </a:p>
        </p:txBody>
      </p:sp>
      <p:sp>
        <p:nvSpPr>
          <p:cNvPr name="TextBox 5" id="5"/>
          <p:cNvSpPr txBox="true"/>
          <p:nvPr/>
        </p:nvSpPr>
        <p:spPr>
          <a:xfrm rot="0">
            <a:off x="2305357" y="2931430"/>
            <a:ext cx="14268749" cy="1983887"/>
          </a:xfrm>
          <a:prstGeom prst="rect">
            <a:avLst/>
          </a:prstGeom>
        </p:spPr>
        <p:txBody>
          <a:bodyPr anchor="t" rtlCol="false" tIns="0" lIns="0" bIns="0" rIns="0">
            <a:spAutoFit/>
          </a:bodyPr>
          <a:lstStyle/>
          <a:p>
            <a:pPr algn="l" marL="0" indent="0" lvl="1">
              <a:lnSpc>
                <a:spcPts val="7600"/>
              </a:lnSpc>
              <a:spcBef>
                <a:spcPct val="0"/>
              </a:spcBef>
            </a:pPr>
            <a:r>
              <a:rPr lang="en-US" sz="7600" spc="-152">
                <a:solidFill>
                  <a:srgbClr val="000000"/>
                </a:solidFill>
                <a:latin typeface="Monument"/>
                <a:ea typeface="Monument"/>
                <a:cs typeface="Monument"/>
                <a:sym typeface="Monument"/>
              </a:rPr>
              <a:t>POST CHECK-IN &amp; DURING STAY</a:t>
            </a:r>
          </a:p>
        </p:txBody>
      </p:sp>
      <p:sp>
        <p:nvSpPr>
          <p:cNvPr name="Freeform 6" id="6"/>
          <p:cNvSpPr/>
          <p:nvPr/>
        </p:nvSpPr>
        <p:spPr>
          <a:xfrm flipH="false" flipV="false" rot="0">
            <a:off x="14995793" y="190935"/>
            <a:ext cx="2657151" cy="2531541"/>
          </a:xfrm>
          <a:custGeom>
            <a:avLst/>
            <a:gdLst/>
            <a:ahLst/>
            <a:cxnLst/>
            <a:rect r="r" b="b" t="t" l="l"/>
            <a:pathLst>
              <a:path h="2531541" w="2657151">
                <a:moveTo>
                  <a:pt x="0" y="0"/>
                </a:moveTo>
                <a:lnTo>
                  <a:pt x="2657151" y="0"/>
                </a:lnTo>
                <a:lnTo>
                  <a:pt x="2657151" y="2531540"/>
                </a:lnTo>
                <a:lnTo>
                  <a:pt x="0" y="25315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0">
            <a:off x="16955899" y="309297"/>
            <a:ext cx="467310" cy="565754"/>
          </a:xfrm>
          <a:prstGeom prst="rect">
            <a:avLst/>
          </a:prstGeom>
        </p:spPr>
        <p:txBody>
          <a:bodyPr anchor="t" rtlCol="false" tIns="0" lIns="0" bIns="0" rIns="0">
            <a:spAutoFit/>
          </a:bodyPr>
          <a:lstStyle/>
          <a:p>
            <a:pPr algn="ctr">
              <a:lnSpc>
                <a:spcPts val="4624"/>
              </a:lnSpc>
            </a:pPr>
            <a:r>
              <a:rPr lang="en-US" sz="3302" b="true">
                <a:solidFill>
                  <a:srgbClr val="231F20"/>
                </a:solidFill>
                <a:latin typeface="Canva Sans Bold"/>
                <a:ea typeface="Canva Sans Bold"/>
                <a:cs typeface="Canva Sans Bold"/>
                <a:sym typeface="Canva Sans Bold"/>
              </a:rPr>
              <a:t>22</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469421" y="3776000"/>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570274" y="8580815"/>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14188792" y="371110"/>
            <a:ext cx="2632577" cy="9544781"/>
          </a:xfrm>
          <a:custGeom>
            <a:avLst/>
            <a:gdLst/>
            <a:ahLst/>
            <a:cxnLst/>
            <a:rect r="r" b="b" t="t" l="l"/>
            <a:pathLst>
              <a:path h="9544781" w="2632577">
                <a:moveTo>
                  <a:pt x="0" y="0"/>
                </a:moveTo>
                <a:lnTo>
                  <a:pt x="2632578" y="0"/>
                </a:lnTo>
                <a:lnTo>
                  <a:pt x="2632578" y="9544780"/>
                </a:lnTo>
                <a:lnTo>
                  <a:pt x="0" y="9544780"/>
                </a:lnTo>
                <a:lnTo>
                  <a:pt x="0" y="0"/>
                </a:lnTo>
                <a:close/>
              </a:path>
            </a:pathLst>
          </a:custGeom>
          <a:blipFill>
            <a:blip r:embed="rId2"/>
            <a:stretch>
              <a:fillRect l="0" t="0" r="0" b="0"/>
            </a:stretch>
          </a:blipFill>
          <a:ln w="28575" cap="sq">
            <a:solidFill>
              <a:srgbClr val="000000"/>
            </a:solidFill>
            <a:prstDash val="solid"/>
            <a:miter/>
          </a:ln>
        </p:spPr>
      </p:sp>
      <p:sp>
        <p:nvSpPr>
          <p:cNvPr name="Freeform 5" id="5"/>
          <p:cNvSpPr/>
          <p:nvPr/>
        </p:nvSpPr>
        <p:spPr>
          <a:xfrm flipH="false" flipV="false" rot="0">
            <a:off x="6187344" y="1701423"/>
            <a:ext cx="3526259" cy="6884155"/>
          </a:xfrm>
          <a:custGeom>
            <a:avLst/>
            <a:gdLst/>
            <a:ahLst/>
            <a:cxnLst/>
            <a:rect r="r" b="b" t="t" l="l"/>
            <a:pathLst>
              <a:path h="6884155" w="3526259">
                <a:moveTo>
                  <a:pt x="0" y="0"/>
                </a:moveTo>
                <a:lnTo>
                  <a:pt x="3526259" y="0"/>
                </a:lnTo>
                <a:lnTo>
                  <a:pt x="3526259" y="6884154"/>
                </a:lnTo>
                <a:lnTo>
                  <a:pt x="0" y="6884154"/>
                </a:lnTo>
                <a:lnTo>
                  <a:pt x="0" y="0"/>
                </a:lnTo>
                <a:close/>
              </a:path>
            </a:pathLst>
          </a:custGeom>
          <a:blipFill>
            <a:blip r:embed="rId3"/>
            <a:stretch>
              <a:fillRect l="0" t="0" r="0" b="0"/>
            </a:stretch>
          </a:blipFill>
          <a:ln w="38100" cap="sq">
            <a:solidFill>
              <a:srgbClr val="000000"/>
            </a:solidFill>
            <a:prstDash val="solid"/>
            <a:miter/>
          </a:ln>
        </p:spPr>
      </p:sp>
      <p:sp>
        <p:nvSpPr>
          <p:cNvPr name="Freeform 6" id="6"/>
          <p:cNvSpPr/>
          <p:nvPr/>
        </p:nvSpPr>
        <p:spPr>
          <a:xfrm flipH="false" flipV="false" rot="0">
            <a:off x="10064838" y="1701423"/>
            <a:ext cx="3809971" cy="6884155"/>
          </a:xfrm>
          <a:custGeom>
            <a:avLst/>
            <a:gdLst/>
            <a:ahLst/>
            <a:cxnLst/>
            <a:rect r="r" b="b" t="t" l="l"/>
            <a:pathLst>
              <a:path h="6884155" w="3809971">
                <a:moveTo>
                  <a:pt x="0" y="0"/>
                </a:moveTo>
                <a:lnTo>
                  <a:pt x="3809972" y="0"/>
                </a:lnTo>
                <a:lnTo>
                  <a:pt x="3809972" y="6884154"/>
                </a:lnTo>
                <a:lnTo>
                  <a:pt x="0" y="6884154"/>
                </a:lnTo>
                <a:lnTo>
                  <a:pt x="0" y="0"/>
                </a:lnTo>
                <a:close/>
              </a:path>
            </a:pathLst>
          </a:custGeom>
          <a:blipFill>
            <a:blip r:embed="rId4"/>
            <a:stretch>
              <a:fillRect l="0" t="0" r="0" b="0"/>
            </a:stretch>
          </a:blipFill>
          <a:ln w="38100" cap="sq">
            <a:solidFill>
              <a:srgbClr val="000000"/>
            </a:solidFill>
            <a:prstDash val="solid"/>
            <a:miter/>
          </a:ln>
        </p:spPr>
      </p:sp>
      <p:sp>
        <p:nvSpPr>
          <p:cNvPr name="TextBox 7" id="7"/>
          <p:cNvSpPr txBox="true"/>
          <p:nvPr/>
        </p:nvSpPr>
        <p:spPr>
          <a:xfrm rot="0">
            <a:off x="570274" y="4028056"/>
            <a:ext cx="5150086" cy="3695349"/>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2</a:t>
            </a:r>
            <a:r>
              <a:rPr lang="en-US" sz="1991">
                <a:solidFill>
                  <a:srgbClr val="140E0C"/>
                </a:solidFill>
                <a:latin typeface="Open Sauce"/>
                <a:ea typeface="Open Sauce"/>
                <a:cs typeface="Open Sauce"/>
                <a:sym typeface="Open Sauce"/>
              </a:rPr>
              <a:t> days after check-in</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customersupport@londonist.co.uk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a:t>
            </a:r>
            <a:r>
              <a:rPr lang="en-US" sz="1991">
                <a:solidFill>
                  <a:srgbClr val="140E0C"/>
                </a:solidFill>
                <a:latin typeface="Open Sauce"/>
                <a:ea typeface="Open Sauce"/>
                <a:cs typeface="Open Sauce"/>
                <a:sym typeface="Open Sauce"/>
              </a:rPr>
              <a:t> Onboarding Landing Page</a:t>
            </a:r>
          </a:p>
        </p:txBody>
      </p:sp>
      <p:sp>
        <p:nvSpPr>
          <p:cNvPr name="TextBox 8" id="8"/>
          <p:cNvSpPr txBox="true"/>
          <p:nvPr/>
        </p:nvSpPr>
        <p:spPr>
          <a:xfrm rot="0">
            <a:off x="469421" y="2687660"/>
            <a:ext cx="5158644" cy="919781"/>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ONBOARDING PACK EMAIL - 5</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028700" y="3785169"/>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028700" y="8515969"/>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9144000" y="776398"/>
            <a:ext cx="3326107" cy="8734204"/>
          </a:xfrm>
          <a:custGeom>
            <a:avLst/>
            <a:gdLst/>
            <a:ahLst/>
            <a:cxnLst/>
            <a:rect r="r" b="b" t="t" l="l"/>
            <a:pathLst>
              <a:path h="8734204" w="3326107">
                <a:moveTo>
                  <a:pt x="0" y="0"/>
                </a:moveTo>
                <a:lnTo>
                  <a:pt x="3326107" y="0"/>
                </a:lnTo>
                <a:lnTo>
                  <a:pt x="3326107" y="8734204"/>
                </a:lnTo>
                <a:lnTo>
                  <a:pt x="0" y="8734204"/>
                </a:lnTo>
                <a:lnTo>
                  <a:pt x="0" y="0"/>
                </a:lnTo>
                <a:close/>
              </a:path>
            </a:pathLst>
          </a:custGeom>
          <a:blipFill>
            <a:blip r:embed="rId2"/>
            <a:stretch>
              <a:fillRect l="0" t="0" r="0" b="0"/>
            </a:stretch>
          </a:blipFill>
          <a:ln w="28575" cap="sq">
            <a:solidFill>
              <a:srgbClr val="000000"/>
            </a:solidFill>
            <a:prstDash val="solid"/>
            <a:miter/>
          </a:ln>
        </p:spPr>
      </p:sp>
      <p:sp>
        <p:nvSpPr>
          <p:cNvPr name="TextBox 5" id="5"/>
          <p:cNvSpPr txBox="true"/>
          <p:nvPr/>
        </p:nvSpPr>
        <p:spPr>
          <a:xfrm rot="0">
            <a:off x="1028700" y="4028056"/>
            <a:ext cx="4514586" cy="3695349"/>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2 days after Checkin</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studentclub@londonist.co.uk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a:t>
            </a:r>
            <a:r>
              <a:rPr lang="en-US" sz="1991">
                <a:solidFill>
                  <a:srgbClr val="140E0C"/>
                </a:solidFill>
                <a:latin typeface="Open Sauce"/>
                <a:ea typeface="Open Sauce"/>
                <a:cs typeface="Open Sauce"/>
                <a:sym typeface="Open Sauce"/>
              </a:rPr>
              <a:t>  Login to portal and buy membership pack</a:t>
            </a:r>
          </a:p>
        </p:txBody>
      </p:sp>
      <p:sp>
        <p:nvSpPr>
          <p:cNvPr name="TextBox 6" id="6"/>
          <p:cNvSpPr txBox="true"/>
          <p:nvPr/>
        </p:nvSpPr>
        <p:spPr>
          <a:xfrm rot="0">
            <a:off x="1028700" y="2641817"/>
            <a:ext cx="5158644" cy="919715"/>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MEMBERSHIP PACK - 2</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028700" y="3902026"/>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028700" y="8632826"/>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8540690" y="476923"/>
            <a:ext cx="3359935" cy="9333154"/>
          </a:xfrm>
          <a:custGeom>
            <a:avLst/>
            <a:gdLst/>
            <a:ahLst/>
            <a:cxnLst/>
            <a:rect r="r" b="b" t="t" l="l"/>
            <a:pathLst>
              <a:path h="9333154" w="3359935">
                <a:moveTo>
                  <a:pt x="0" y="0"/>
                </a:moveTo>
                <a:lnTo>
                  <a:pt x="3359935" y="0"/>
                </a:lnTo>
                <a:lnTo>
                  <a:pt x="3359935" y="9333154"/>
                </a:lnTo>
                <a:lnTo>
                  <a:pt x="0" y="9333154"/>
                </a:lnTo>
                <a:lnTo>
                  <a:pt x="0" y="0"/>
                </a:lnTo>
                <a:close/>
              </a:path>
            </a:pathLst>
          </a:custGeom>
          <a:blipFill>
            <a:blip r:embed="rId2"/>
            <a:stretch>
              <a:fillRect l="0" t="0" r="0" b="0"/>
            </a:stretch>
          </a:blipFill>
          <a:ln w="19050" cap="sq">
            <a:solidFill>
              <a:srgbClr val="000000"/>
            </a:solidFill>
            <a:prstDash val="solid"/>
            <a:miter/>
          </a:ln>
        </p:spPr>
      </p:sp>
      <p:sp>
        <p:nvSpPr>
          <p:cNvPr name="TextBox 5" id="5"/>
          <p:cNvSpPr txBox="true"/>
          <p:nvPr/>
        </p:nvSpPr>
        <p:spPr>
          <a:xfrm rot="0">
            <a:off x="1028700" y="4144913"/>
            <a:ext cx="4251572" cy="406748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3 days after check-in</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a:t>
            </a:r>
            <a:r>
              <a:rPr lang="en-US" sz="1991">
                <a:solidFill>
                  <a:srgbClr val="140E0C"/>
                </a:solidFill>
                <a:latin typeface="Open Sauce"/>
                <a:ea typeface="Open Sauce"/>
                <a:cs typeface="Open Sauce"/>
                <a:sym typeface="Open Sauce"/>
              </a:rPr>
              <a:t> Hubby eSIM Link - Student Portal</a:t>
            </a:r>
          </a:p>
        </p:txBody>
      </p:sp>
      <p:sp>
        <p:nvSpPr>
          <p:cNvPr name="TextBox 6" id="6"/>
          <p:cNvSpPr txBox="true"/>
          <p:nvPr/>
        </p:nvSpPr>
        <p:spPr>
          <a:xfrm rot="0">
            <a:off x="1028700" y="3006057"/>
            <a:ext cx="4251572" cy="919781"/>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HUBBY ESIM EMAIL</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404944" y="3847015"/>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404944" y="8577815"/>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5447857" y="1028700"/>
            <a:ext cx="4154959" cy="8770361"/>
          </a:xfrm>
          <a:custGeom>
            <a:avLst/>
            <a:gdLst/>
            <a:ahLst/>
            <a:cxnLst/>
            <a:rect r="r" b="b" t="t" l="l"/>
            <a:pathLst>
              <a:path h="8770361" w="4154959">
                <a:moveTo>
                  <a:pt x="0" y="0"/>
                </a:moveTo>
                <a:lnTo>
                  <a:pt x="4154959" y="0"/>
                </a:lnTo>
                <a:lnTo>
                  <a:pt x="4154959" y="8770361"/>
                </a:lnTo>
                <a:lnTo>
                  <a:pt x="0" y="8770361"/>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9672327" y="1028700"/>
            <a:ext cx="3815107" cy="8770361"/>
          </a:xfrm>
          <a:custGeom>
            <a:avLst/>
            <a:gdLst/>
            <a:ahLst/>
            <a:cxnLst/>
            <a:rect r="r" b="b" t="t" l="l"/>
            <a:pathLst>
              <a:path h="8770361" w="3815107">
                <a:moveTo>
                  <a:pt x="0" y="0"/>
                </a:moveTo>
                <a:lnTo>
                  <a:pt x="3815107" y="0"/>
                </a:lnTo>
                <a:lnTo>
                  <a:pt x="3815107" y="8770361"/>
                </a:lnTo>
                <a:lnTo>
                  <a:pt x="0" y="8770361"/>
                </a:lnTo>
                <a:lnTo>
                  <a:pt x="0" y="0"/>
                </a:lnTo>
                <a:close/>
              </a:path>
            </a:pathLst>
          </a:custGeom>
          <a:blipFill>
            <a:blip r:embed="rId3"/>
            <a:stretch>
              <a:fillRect l="0" t="0" r="0" b="0"/>
            </a:stretch>
          </a:blipFill>
          <a:ln w="19050" cap="sq">
            <a:solidFill>
              <a:srgbClr val="000000"/>
            </a:solidFill>
            <a:prstDash val="solid"/>
            <a:miter/>
          </a:ln>
        </p:spPr>
      </p:sp>
      <p:sp>
        <p:nvSpPr>
          <p:cNvPr name="AutoShape 6" id="6"/>
          <p:cNvSpPr/>
          <p:nvPr/>
        </p:nvSpPr>
        <p:spPr>
          <a:xfrm>
            <a:off x="5549477" y="2759687"/>
            <a:ext cx="1398244" cy="0"/>
          </a:xfrm>
          <a:prstGeom prst="line">
            <a:avLst/>
          </a:prstGeom>
          <a:ln cap="flat" w="276225">
            <a:solidFill>
              <a:srgbClr val="999CA7"/>
            </a:solidFill>
            <a:prstDash val="solid"/>
            <a:headEnd type="none" len="sm" w="sm"/>
            <a:tailEnd type="none" len="sm" w="sm"/>
          </a:ln>
        </p:spPr>
      </p:sp>
      <p:sp>
        <p:nvSpPr>
          <p:cNvPr name="Freeform 7" id="7"/>
          <p:cNvSpPr/>
          <p:nvPr/>
        </p:nvSpPr>
        <p:spPr>
          <a:xfrm flipH="false" flipV="false" rot="0">
            <a:off x="13660834" y="356864"/>
            <a:ext cx="2907882" cy="9573273"/>
          </a:xfrm>
          <a:custGeom>
            <a:avLst/>
            <a:gdLst/>
            <a:ahLst/>
            <a:cxnLst/>
            <a:rect r="r" b="b" t="t" l="l"/>
            <a:pathLst>
              <a:path h="9573273" w="2907882">
                <a:moveTo>
                  <a:pt x="0" y="0"/>
                </a:moveTo>
                <a:lnTo>
                  <a:pt x="2907882" y="0"/>
                </a:lnTo>
                <a:lnTo>
                  <a:pt x="2907882" y="9573272"/>
                </a:lnTo>
                <a:lnTo>
                  <a:pt x="0" y="9573272"/>
                </a:lnTo>
                <a:lnTo>
                  <a:pt x="0" y="0"/>
                </a:lnTo>
                <a:close/>
              </a:path>
            </a:pathLst>
          </a:custGeom>
          <a:blipFill>
            <a:blip r:embed="rId4"/>
            <a:stretch>
              <a:fillRect l="0" t="0" r="0" b="0"/>
            </a:stretch>
          </a:blipFill>
          <a:ln w="19050" cap="sq">
            <a:solidFill>
              <a:srgbClr val="000000"/>
            </a:solidFill>
            <a:prstDash val="solid"/>
            <a:miter/>
          </a:ln>
        </p:spPr>
      </p:sp>
      <p:sp>
        <p:nvSpPr>
          <p:cNvPr name="TextBox 8" id="8"/>
          <p:cNvSpPr txBox="true"/>
          <p:nvPr/>
        </p:nvSpPr>
        <p:spPr>
          <a:xfrm rot="0">
            <a:off x="404944" y="4089902"/>
            <a:ext cx="4251572" cy="406748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5 days after check-in</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Wise Link - Student Portal </a:t>
            </a:r>
          </a:p>
        </p:txBody>
      </p:sp>
      <p:sp>
        <p:nvSpPr>
          <p:cNvPr name="TextBox 9" id="9"/>
          <p:cNvSpPr txBox="true"/>
          <p:nvPr/>
        </p:nvSpPr>
        <p:spPr>
          <a:xfrm rot="0">
            <a:off x="212573" y="3247202"/>
            <a:ext cx="4251572" cy="472106"/>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WISE EMAIL</a:t>
            </a:r>
          </a:p>
        </p:txBody>
      </p:sp>
      <p:sp>
        <p:nvSpPr>
          <p:cNvPr name="AutoShape 10" id="10"/>
          <p:cNvSpPr/>
          <p:nvPr/>
        </p:nvSpPr>
        <p:spPr>
          <a:xfrm>
            <a:off x="13889358" y="1528133"/>
            <a:ext cx="774839" cy="0"/>
          </a:xfrm>
          <a:prstGeom prst="line">
            <a:avLst/>
          </a:prstGeom>
          <a:ln cap="flat" w="171450">
            <a:solidFill>
              <a:srgbClr val="999CA7"/>
            </a:solidFill>
            <a:prstDash val="solid"/>
            <a:headEnd type="none" len="sm" w="sm"/>
            <a:tailEnd type="none" len="sm" w="sm"/>
          </a:ln>
        </p:spPr>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404944" y="3847015"/>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404944" y="9427257"/>
            <a:ext cx="4514586" cy="0"/>
          </a:xfrm>
          <a:prstGeom prst="line">
            <a:avLst/>
          </a:prstGeom>
          <a:ln cap="flat" w="9525">
            <a:solidFill>
              <a:srgbClr val="140E0C"/>
            </a:solidFill>
            <a:prstDash val="solid"/>
            <a:headEnd type="none" len="sm" w="sm"/>
            <a:tailEnd type="none" len="sm" w="sm"/>
          </a:ln>
        </p:spPr>
      </p:sp>
      <p:sp>
        <p:nvSpPr>
          <p:cNvPr name="TextBox 4" id="4"/>
          <p:cNvSpPr txBox="true"/>
          <p:nvPr/>
        </p:nvSpPr>
        <p:spPr>
          <a:xfrm rot="0">
            <a:off x="404944" y="4335835"/>
            <a:ext cx="4251572" cy="481043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5</a:t>
            </a:r>
            <a:r>
              <a:rPr lang="en-US" sz="1991">
                <a:solidFill>
                  <a:srgbClr val="140E0C"/>
                </a:solidFill>
                <a:latin typeface="Open Sauce"/>
                <a:ea typeface="Open Sauce"/>
                <a:cs typeface="Open Sauce"/>
                <a:sym typeface="Open Sauce"/>
              </a:rPr>
              <a:t> days after check-in</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Brompton, London Attractions, Ticketmaster, Musement, Bus Tours, Train Tickets and Trustpilot link. </a:t>
            </a:r>
          </a:p>
        </p:txBody>
      </p:sp>
      <p:sp>
        <p:nvSpPr>
          <p:cNvPr name="Freeform 5" id="5"/>
          <p:cNvSpPr/>
          <p:nvPr/>
        </p:nvSpPr>
        <p:spPr>
          <a:xfrm flipH="false" flipV="false" rot="0">
            <a:off x="5570692" y="433068"/>
            <a:ext cx="4993058" cy="9420863"/>
          </a:xfrm>
          <a:custGeom>
            <a:avLst/>
            <a:gdLst/>
            <a:ahLst/>
            <a:cxnLst/>
            <a:rect r="r" b="b" t="t" l="l"/>
            <a:pathLst>
              <a:path h="9420863" w="4993058">
                <a:moveTo>
                  <a:pt x="0" y="0"/>
                </a:moveTo>
                <a:lnTo>
                  <a:pt x="4993058" y="0"/>
                </a:lnTo>
                <a:lnTo>
                  <a:pt x="4993058" y="9420864"/>
                </a:lnTo>
                <a:lnTo>
                  <a:pt x="0" y="9420864"/>
                </a:lnTo>
                <a:lnTo>
                  <a:pt x="0" y="0"/>
                </a:lnTo>
                <a:close/>
              </a:path>
            </a:pathLst>
          </a:custGeom>
          <a:blipFill>
            <a:blip r:embed="rId2"/>
            <a:stretch>
              <a:fillRect l="0" t="0" r="0" b="0"/>
            </a:stretch>
          </a:blipFill>
          <a:ln w="28575" cap="sq">
            <a:solidFill>
              <a:srgbClr val="000000"/>
            </a:solidFill>
            <a:prstDash val="solid"/>
            <a:miter/>
          </a:ln>
        </p:spPr>
      </p:sp>
      <p:sp>
        <p:nvSpPr>
          <p:cNvPr name="Freeform 6" id="6"/>
          <p:cNvSpPr/>
          <p:nvPr/>
        </p:nvSpPr>
        <p:spPr>
          <a:xfrm flipH="false" flipV="false" rot="0">
            <a:off x="10975534" y="433068"/>
            <a:ext cx="4463134" cy="9420863"/>
          </a:xfrm>
          <a:custGeom>
            <a:avLst/>
            <a:gdLst/>
            <a:ahLst/>
            <a:cxnLst/>
            <a:rect r="r" b="b" t="t" l="l"/>
            <a:pathLst>
              <a:path h="9420863" w="4463134">
                <a:moveTo>
                  <a:pt x="0" y="0"/>
                </a:moveTo>
                <a:lnTo>
                  <a:pt x="4463134" y="0"/>
                </a:lnTo>
                <a:lnTo>
                  <a:pt x="4463134" y="9420864"/>
                </a:lnTo>
                <a:lnTo>
                  <a:pt x="0" y="9420864"/>
                </a:lnTo>
                <a:lnTo>
                  <a:pt x="0" y="0"/>
                </a:lnTo>
                <a:close/>
              </a:path>
            </a:pathLst>
          </a:custGeom>
          <a:blipFill>
            <a:blip r:embed="rId3"/>
            <a:stretch>
              <a:fillRect l="0" t="0" r="0" b="0"/>
            </a:stretch>
          </a:blipFill>
          <a:ln w="28575" cap="sq">
            <a:solidFill>
              <a:srgbClr val="000000"/>
            </a:solidFill>
            <a:prstDash val="solid"/>
            <a:miter/>
          </a:ln>
        </p:spPr>
      </p:sp>
      <p:sp>
        <p:nvSpPr>
          <p:cNvPr name="TextBox 7" id="7"/>
          <p:cNvSpPr txBox="true"/>
          <p:nvPr/>
        </p:nvSpPr>
        <p:spPr>
          <a:xfrm rot="0">
            <a:off x="404944" y="3092587"/>
            <a:ext cx="4251572" cy="472106"/>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DURING STAY</a:t>
            </a:r>
          </a:p>
        </p:txBody>
      </p:sp>
      <p:sp>
        <p:nvSpPr>
          <p:cNvPr name="AutoShape 8" id="8"/>
          <p:cNvSpPr/>
          <p:nvPr/>
        </p:nvSpPr>
        <p:spPr>
          <a:xfrm>
            <a:off x="6136261" y="2530474"/>
            <a:ext cx="1367041" cy="0"/>
          </a:xfrm>
          <a:prstGeom prst="line">
            <a:avLst/>
          </a:prstGeom>
          <a:ln cap="flat" w="228600">
            <a:solidFill>
              <a:srgbClr val="999CA7"/>
            </a:solidFill>
            <a:prstDash val="solid"/>
            <a:headEnd type="none" len="sm" w="sm"/>
            <a:tailEnd type="none" len="sm" w="sm"/>
          </a:ln>
        </p:spPr>
      </p:sp>
      <p:sp>
        <p:nvSpPr>
          <p:cNvPr name="AutoShape 9" id="9"/>
          <p:cNvSpPr/>
          <p:nvPr/>
        </p:nvSpPr>
        <p:spPr>
          <a:xfrm>
            <a:off x="5692708" y="2774559"/>
            <a:ext cx="1367041" cy="0"/>
          </a:xfrm>
          <a:prstGeom prst="line">
            <a:avLst/>
          </a:prstGeom>
          <a:ln cap="flat" w="228600">
            <a:solidFill>
              <a:srgbClr val="999CA7"/>
            </a:solidFill>
            <a:prstDash val="solid"/>
            <a:headEnd type="none" len="sm" w="sm"/>
            <a:tailEnd type="none" len="sm" w="sm"/>
          </a:ln>
        </p:spPr>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404944" y="3847015"/>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404944" y="8577815"/>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6344821" y="612171"/>
            <a:ext cx="4959584" cy="9379828"/>
          </a:xfrm>
          <a:custGeom>
            <a:avLst/>
            <a:gdLst/>
            <a:ahLst/>
            <a:cxnLst/>
            <a:rect r="r" b="b" t="t" l="l"/>
            <a:pathLst>
              <a:path h="9379828" w="4959584">
                <a:moveTo>
                  <a:pt x="0" y="0"/>
                </a:moveTo>
                <a:lnTo>
                  <a:pt x="4959584" y="0"/>
                </a:lnTo>
                <a:lnTo>
                  <a:pt x="4959584" y="9379829"/>
                </a:lnTo>
                <a:lnTo>
                  <a:pt x="0" y="9379829"/>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1555284" y="612171"/>
            <a:ext cx="5276153" cy="9379828"/>
          </a:xfrm>
          <a:custGeom>
            <a:avLst/>
            <a:gdLst/>
            <a:ahLst/>
            <a:cxnLst/>
            <a:rect r="r" b="b" t="t" l="l"/>
            <a:pathLst>
              <a:path h="9379828" w="5276153">
                <a:moveTo>
                  <a:pt x="0" y="0"/>
                </a:moveTo>
                <a:lnTo>
                  <a:pt x="5276154" y="0"/>
                </a:lnTo>
                <a:lnTo>
                  <a:pt x="5276154" y="9379829"/>
                </a:lnTo>
                <a:lnTo>
                  <a:pt x="0" y="9379829"/>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404944" y="4089902"/>
            <a:ext cx="4251572" cy="406748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10 days after check-in</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a:t>
            </a:r>
            <a:r>
              <a:rPr lang="en-US" sz="1991">
                <a:solidFill>
                  <a:srgbClr val="140E0C"/>
                </a:solidFill>
                <a:latin typeface="Open Sauce"/>
                <a:ea typeface="Open Sauce"/>
                <a:cs typeface="Open Sauce"/>
                <a:sym typeface="Open Sauce"/>
              </a:rPr>
              <a:t> Taste Card Link - Student Portal </a:t>
            </a:r>
          </a:p>
        </p:txBody>
      </p:sp>
      <p:sp>
        <p:nvSpPr>
          <p:cNvPr name="TextBox 7" id="7"/>
          <p:cNvSpPr txBox="true"/>
          <p:nvPr/>
        </p:nvSpPr>
        <p:spPr>
          <a:xfrm rot="0">
            <a:off x="404944" y="2848108"/>
            <a:ext cx="4251572" cy="919715"/>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TASTE CARD EMAIL</a:t>
            </a:r>
          </a:p>
        </p:txBody>
      </p:sp>
      <p:sp>
        <p:nvSpPr>
          <p:cNvPr name="AutoShape 8" id="8"/>
          <p:cNvSpPr/>
          <p:nvPr/>
        </p:nvSpPr>
        <p:spPr>
          <a:xfrm flipV="true">
            <a:off x="6704709" y="5253038"/>
            <a:ext cx="1146997" cy="0"/>
          </a:xfrm>
          <a:prstGeom prst="line">
            <a:avLst/>
          </a:prstGeom>
          <a:ln cap="flat" w="219075">
            <a:solidFill>
              <a:srgbClr val="999CA7"/>
            </a:solidFill>
            <a:prstDash val="solid"/>
            <a:headEnd type="none" len="sm" w="sm"/>
            <a:tailEnd type="none" len="sm" w="sm"/>
          </a:ln>
        </p:spPr>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404944" y="3847015"/>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404944" y="8577815"/>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6314564" y="706059"/>
            <a:ext cx="4817958" cy="9047808"/>
          </a:xfrm>
          <a:custGeom>
            <a:avLst/>
            <a:gdLst/>
            <a:ahLst/>
            <a:cxnLst/>
            <a:rect r="r" b="b" t="t" l="l"/>
            <a:pathLst>
              <a:path h="9047808" w="4817958">
                <a:moveTo>
                  <a:pt x="0" y="0"/>
                </a:moveTo>
                <a:lnTo>
                  <a:pt x="4817958" y="0"/>
                </a:lnTo>
                <a:lnTo>
                  <a:pt x="4817958" y="9047808"/>
                </a:lnTo>
                <a:lnTo>
                  <a:pt x="0" y="9047808"/>
                </a:lnTo>
                <a:lnTo>
                  <a:pt x="0" y="0"/>
                </a:lnTo>
                <a:close/>
              </a:path>
            </a:pathLst>
          </a:custGeom>
          <a:blipFill>
            <a:blip r:embed="rId2"/>
            <a:stretch>
              <a:fillRect l="0" t="0" r="0" b="0"/>
            </a:stretch>
          </a:blipFill>
          <a:ln w="28575" cap="sq">
            <a:solidFill>
              <a:srgbClr val="000000"/>
            </a:solidFill>
            <a:prstDash val="solid"/>
            <a:miter/>
          </a:ln>
        </p:spPr>
      </p:sp>
      <p:sp>
        <p:nvSpPr>
          <p:cNvPr name="Freeform 5" id="5"/>
          <p:cNvSpPr/>
          <p:nvPr/>
        </p:nvSpPr>
        <p:spPr>
          <a:xfrm flipH="false" flipV="false" rot="0">
            <a:off x="11367034" y="706059"/>
            <a:ext cx="5089392" cy="9047808"/>
          </a:xfrm>
          <a:custGeom>
            <a:avLst/>
            <a:gdLst/>
            <a:ahLst/>
            <a:cxnLst/>
            <a:rect r="r" b="b" t="t" l="l"/>
            <a:pathLst>
              <a:path h="9047808" w="5089392">
                <a:moveTo>
                  <a:pt x="0" y="0"/>
                </a:moveTo>
                <a:lnTo>
                  <a:pt x="5089393" y="0"/>
                </a:lnTo>
                <a:lnTo>
                  <a:pt x="5089393" y="9047808"/>
                </a:lnTo>
                <a:lnTo>
                  <a:pt x="0" y="9047808"/>
                </a:lnTo>
                <a:lnTo>
                  <a:pt x="0" y="0"/>
                </a:lnTo>
                <a:close/>
              </a:path>
            </a:pathLst>
          </a:custGeom>
          <a:blipFill>
            <a:blip r:embed="rId3"/>
            <a:stretch>
              <a:fillRect l="0" t="0" r="0" b="0"/>
            </a:stretch>
          </a:blipFill>
          <a:ln w="28575" cap="sq">
            <a:solidFill>
              <a:srgbClr val="000000"/>
            </a:solidFill>
            <a:prstDash val="solid"/>
            <a:miter/>
          </a:ln>
        </p:spPr>
      </p:sp>
      <p:sp>
        <p:nvSpPr>
          <p:cNvPr name="TextBox 6" id="6"/>
          <p:cNvSpPr txBox="true"/>
          <p:nvPr/>
        </p:nvSpPr>
        <p:spPr>
          <a:xfrm rot="0">
            <a:off x="404944" y="4335835"/>
            <a:ext cx="4251572" cy="369601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7 days after check-in</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Student Portal Login</a:t>
            </a:r>
          </a:p>
        </p:txBody>
      </p:sp>
      <p:sp>
        <p:nvSpPr>
          <p:cNvPr name="TextBox 7" id="7"/>
          <p:cNvSpPr txBox="true"/>
          <p:nvPr/>
        </p:nvSpPr>
        <p:spPr>
          <a:xfrm rot="0">
            <a:off x="364025" y="2175208"/>
            <a:ext cx="4251572" cy="1367456"/>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CUSTOMER SUPPORT EMAIL</a:t>
            </a:r>
          </a:p>
        </p:txBody>
      </p:sp>
      <p:sp>
        <p:nvSpPr>
          <p:cNvPr name="AutoShape 8" id="8"/>
          <p:cNvSpPr/>
          <p:nvPr/>
        </p:nvSpPr>
        <p:spPr>
          <a:xfrm>
            <a:off x="6814731" y="3680327"/>
            <a:ext cx="1596254" cy="0"/>
          </a:xfrm>
          <a:prstGeom prst="line">
            <a:avLst/>
          </a:prstGeom>
          <a:ln cap="flat" w="209550">
            <a:solidFill>
              <a:srgbClr val="999CA7"/>
            </a:solidFill>
            <a:prstDash val="solid"/>
            <a:headEnd type="none" len="sm" w="sm"/>
            <a:tailEnd type="none" len="sm" w="sm"/>
          </a:ln>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F81BD"/>
        </a:solidFill>
      </p:bgPr>
    </p:bg>
    <p:spTree>
      <p:nvGrpSpPr>
        <p:cNvPr id="1" name=""/>
        <p:cNvGrpSpPr/>
        <p:nvPr/>
      </p:nvGrpSpPr>
      <p:grpSpPr>
        <a:xfrm>
          <a:off x="0" y="0"/>
          <a:ext cx="0" cy="0"/>
          <a:chOff x="0" y="0"/>
          <a:chExt cx="0" cy="0"/>
        </a:xfrm>
      </p:grpSpPr>
      <p:sp>
        <p:nvSpPr>
          <p:cNvPr name="AutoShape 2" id="2"/>
          <p:cNvSpPr/>
          <p:nvPr/>
        </p:nvSpPr>
        <p:spPr>
          <a:xfrm flipV="true">
            <a:off x="2149615" y="7991329"/>
            <a:ext cx="13326524" cy="0"/>
          </a:xfrm>
          <a:prstGeom prst="line">
            <a:avLst/>
          </a:prstGeom>
          <a:ln cap="flat" w="9525">
            <a:solidFill>
              <a:srgbClr val="FFEFEF"/>
            </a:solidFill>
            <a:prstDash val="solid"/>
            <a:headEnd type="none" len="sm" w="sm"/>
            <a:tailEnd type="none" len="sm" w="sm"/>
          </a:ln>
        </p:spPr>
      </p:sp>
      <p:sp>
        <p:nvSpPr>
          <p:cNvPr name="AutoShape 3" id="3"/>
          <p:cNvSpPr/>
          <p:nvPr/>
        </p:nvSpPr>
        <p:spPr>
          <a:xfrm>
            <a:off x="2048764" y="5280934"/>
            <a:ext cx="13427375" cy="0"/>
          </a:xfrm>
          <a:prstGeom prst="line">
            <a:avLst/>
          </a:prstGeom>
          <a:ln cap="flat" w="9525">
            <a:solidFill>
              <a:srgbClr val="FFEFEF"/>
            </a:solidFill>
            <a:prstDash val="solid"/>
            <a:headEnd type="none" len="sm" w="sm"/>
            <a:tailEnd type="none" len="sm" w="sm"/>
          </a:ln>
        </p:spPr>
      </p:sp>
      <p:sp>
        <p:nvSpPr>
          <p:cNvPr name="Freeform 4" id="4"/>
          <p:cNvSpPr/>
          <p:nvPr/>
        </p:nvSpPr>
        <p:spPr>
          <a:xfrm flipH="false" flipV="false" rot="0">
            <a:off x="15229320" y="190935"/>
            <a:ext cx="2423624" cy="2309052"/>
          </a:xfrm>
          <a:custGeom>
            <a:avLst/>
            <a:gdLst/>
            <a:ahLst/>
            <a:cxnLst/>
            <a:rect r="r" b="b" t="t" l="l"/>
            <a:pathLst>
              <a:path h="2309052" w="2423624">
                <a:moveTo>
                  <a:pt x="0" y="0"/>
                </a:moveTo>
                <a:lnTo>
                  <a:pt x="2423624" y="0"/>
                </a:lnTo>
                <a:lnTo>
                  <a:pt x="2423624" y="2309052"/>
                </a:lnTo>
                <a:lnTo>
                  <a:pt x="0" y="23090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5" id="5"/>
          <p:cNvSpPr txBox="true"/>
          <p:nvPr/>
        </p:nvSpPr>
        <p:spPr>
          <a:xfrm rot="0">
            <a:off x="2565016" y="5714952"/>
            <a:ext cx="13368843" cy="1342926"/>
          </a:xfrm>
          <a:prstGeom prst="rect">
            <a:avLst/>
          </a:prstGeom>
        </p:spPr>
        <p:txBody>
          <a:bodyPr anchor="t" rtlCol="false" tIns="0" lIns="0" bIns="0" rIns="0">
            <a:spAutoFit/>
          </a:bodyPr>
          <a:lstStyle/>
          <a:p>
            <a:pPr algn="ctr">
              <a:lnSpc>
                <a:spcPts val="3599"/>
              </a:lnSpc>
            </a:pPr>
            <a:r>
              <a:rPr lang="en-US" sz="2999" spc="-149">
                <a:solidFill>
                  <a:srgbClr val="000000"/>
                </a:solidFill>
                <a:latin typeface="Open Sauce"/>
                <a:ea typeface="Open Sauce"/>
                <a:cs typeface="Open Sauce"/>
                <a:sym typeface="Open Sauce"/>
              </a:rPr>
              <a:t>Following are the emails and communications sent to students before the official onboarding process begins, such as initial welcome email, campaign details and introductory information to prepare them for the next steps. </a:t>
            </a:r>
          </a:p>
        </p:txBody>
      </p:sp>
      <p:sp>
        <p:nvSpPr>
          <p:cNvPr name="TextBox 6" id="6"/>
          <p:cNvSpPr txBox="true"/>
          <p:nvPr/>
        </p:nvSpPr>
        <p:spPr>
          <a:xfrm rot="0">
            <a:off x="3258333" y="2967546"/>
            <a:ext cx="15190703" cy="1968121"/>
          </a:xfrm>
          <a:prstGeom prst="rect">
            <a:avLst/>
          </a:prstGeom>
        </p:spPr>
        <p:txBody>
          <a:bodyPr anchor="t" rtlCol="false" tIns="0" lIns="0" bIns="0" rIns="0">
            <a:spAutoFit/>
          </a:bodyPr>
          <a:lstStyle/>
          <a:p>
            <a:pPr algn="l" marL="0" indent="0" lvl="1">
              <a:lnSpc>
                <a:spcPts val="7578"/>
              </a:lnSpc>
              <a:spcBef>
                <a:spcPct val="0"/>
              </a:spcBef>
            </a:pPr>
            <a:r>
              <a:rPr lang="en-US" sz="7578" spc="-151">
                <a:solidFill>
                  <a:srgbClr val="000000"/>
                </a:solidFill>
                <a:latin typeface="Monument"/>
                <a:ea typeface="Monument"/>
                <a:cs typeface="Monument"/>
                <a:sym typeface="Monument"/>
              </a:rPr>
              <a:t>      STUDENT               PRE-ONBOARDING</a:t>
            </a:r>
          </a:p>
        </p:txBody>
      </p:sp>
      <p:sp>
        <p:nvSpPr>
          <p:cNvPr name="TextBox 7" id="7"/>
          <p:cNvSpPr txBox="true"/>
          <p:nvPr/>
        </p:nvSpPr>
        <p:spPr>
          <a:xfrm rot="0">
            <a:off x="17060948" y="335774"/>
            <a:ext cx="396704" cy="448533"/>
          </a:xfrm>
          <a:prstGeom prst="rect">
            <a:avLst/>
          </a:prstGeom>
        </p:spPr>
        <p:txBody>
          <a:bodyPr anchor="t" rtlCol="false" tIns="0" lIns="0" bIns="0" rIns="0">
            <a:spAutoFit/>
          </a:bodyPr>
          <a:lstStyle/>
          <a:p>
            <a:pPr algn="ctr">
              <a:lnSpc>
                <a:spcPts val="3626"/>
              </a:lnSpc>
            </a:pPr>
            <a:r>
              <a:rPr lang="en-US" sz="2590" b="true">
                <a:solidFill>
                  <a:srgbClr val="231F20"/>
                </a:solidFill>
                <a:latin typeface="Canva Sans Bold"/>
                <a:ea typeface="Canva Sans Bold"/>
                <a:cs typeface="Canva Sans Bold"/>
                <a:sym typeface="Canva Sans Bold"/>
              </a:rPr>
              <a:t>10</a:t>
            </a:r>
          </a:p>
        </p:txBody>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404944" y="3847015"/>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404944" y="9153638"/>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5703296" y="598913"/>
            <a:ext cx="5000775" cy="9239307"/>
          </a:xfrm>
          <a:custGeom>
            <a:avLst/>
            <a:gdLst/>
            <a:ahLst/>
            <a:cxnLst/>
            <a:rect r="r" b="b" t="t" l="l"/>
            <a:pathLst>
              <a:path h="9239307" w="5000775">
                <a:moveTo>
                  <a:pt x="0" y="0"/>
                </a:moveTo>
                <a:lnTo>
                  <a:pt x="5000775" y="0"/>
                </a:lnTo>
                <a:lnTo>
                  <a:pt x="5000775" y="9239306"/>
                </a:lnTo>
                <a:lnTo>
                  <a:pt x="0" y="9239306"/>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1319350" y="598913"/>
            <a:ext cx="4896832" cy="9239307"/>
          </a:xfrm>
          <a:custGeom>
            <a:avLst/>
            <a:gdLst/>
            <a:ahLst/>
            <a:cxnLst/>
            <a:rect r="r" b="b" t="t" l="l"/>
            <a:pathLst>
              <a:path h="9239307" w="4896832">
                <a:moveTo>
                  <a:pt x="0" y="0"/>
                </a:moveTo>
                <a:lnTo>
                  <a:pt x="4896832" y="0"/>
                </a:lnTo>
                <a:lnTo>
                  <a:pt x="4896832" y="9239306"/>
                </a:lnTo>
                <a:lnTo>
                  <a:pt x="0" y="9239306"/>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404944" y="4438009"/>
            <a:ext cx="4251572" cy="406748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7 days after check-in</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Kayak and Airport Transfer link through Student Portal Login</a:t>
            </a:r>
          </a:p>
        </p:txBody>
      </p:sp>
      <p:sp>
        <p:nvSpPr>
          <p:cNvPr name="TextBox 7" id="7"/>
          <p:cNvSpPr txBox="true"/>
          <p:nvPr/>
        </p:nvSpPr>
        <p:spPr>
          <a:xfrm rot="0">
            <a:off x="404944" y="3092587"/>
            <a:ext cx="4251572" cy="472106"/>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KAYAK </a:t>
            </a:r>
          </a:p>
        </p:txBody>
      </p:sp>
      <p:sp>
        <p:nvSpPr>
          <p:cNvPr name="AutoShape 8" id="8"/>
          <p:cNvSpPr/>
          <p:nvPr/>
        </p:nvSpPr>
        <p:spPr>
          <a:xfrm>
            <a:off x="6191272" y="3847015"/>
            <a:ext cx="963627" cy="0"/>
          </a:xfrm>
          <a:prstGeom prst="line">
            <a:avLst/>
          </a:prstGeom>
          <a:ln cap="flat" w="228600">
            <a:solidFill>
              <a:srgbClr val="999CA7"/>
            </a:solidFill>
            <a:prstDash val="solid"/>
            <a:headEnd type="none" len="sm" w="sm"/>
            <a:tailEnd type="none" len="sm" w="sm"/>
          </a:ln>
        </p:spPr>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404944" y="3847015"/>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404944" y="9626676"/>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6114812" y="786700"/>
            <a:ext cx="4806070" cy="9004347"/>
          </a:xfrm>
          <a:custGeom>
            <a:avLst/>
            <a:gdLst/>
            <a:ahLst/>
            <a:cxnLst/>
            <a:rect r="r" b="b" t="t" l="l"/>
            <a:pathLst>
              <a:path h="9004347" w="4806070">
                <a:moveTo>
                  <a:pt x="0" y="0"/>
                </a:moveTo>
                <a:lnTo>
                  <a:pt x="4806070" y="0"/>
                </a:lnTo>
                <a:lnTo>
                  <a:pt x="4806070" y="9004346"/>
                </a:lnTo>
                <a:lnTo>
                  <a:pt x="0" y="9004346"/>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1437138" y="786700"/>
            <a:ext cx="4320571" cy="9004347"/>
          </a:xfrm>
          <a:custGeom>
            <a:avLst/>
            <a:gdLst/>
            <a:ahLst/>
            <a:cxnLst/>
            <a:rect r="r" b="b" t="t" l="l"/>
            <a:pathLst>
              <a:path h="9004347" w="4320571">
                <a:moveTo>
                  <a:pt x="0" y="0"/>
                </a:moveTo>
                <a:lnTo>
                  <a:pt x="4320571" y="0"/>
                </a:lnTo>
                <a:lnTo>
                  <a:pt x="4320571" y="9004346"/>
                </a:lnTo>
                <a:lnTo>
                  <a:pt x="0" y="9004346"/>
                </a:lnTo>
                <a:lnTo>
                  <a:pt x="0" y="0"/>
                </a:lnTo>
                <a:close/>
              </a:path>
            </a:pathLst>
          </a:custGeom>
          <a:blipFill>
            <a:blip r:embed="rId3"/>
            <a:stretch>
              <a:fillRect l="0" t="0" r="0" b="-488"/>
            </a:stretch>
          </a:blipFill>
          <a:ln w="19050" cap="sq">
            <a:solidFill>
              <a:srgbClr val="000000"/>
            </a:solidFill>
            <a:prstDash val="solid"/>
            <a:miter/>
          </a:ln>
        </p:spPr>
      </p:sp>
      <p:sp>
        <p:nvSpPr>
          <p:cNvPr name="TextBox 6" id="6"/>
          <p:cNvSpPr txBox="true"/>
          <p:nvPr/>
        </p:nvSpPr>
        <p:spPr>
          <a:xfrm rot="0">
            <a:off x="404944" y="4488790"/>
            <a:ext cx="4251572" cy="443896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2 weeks after checkin date</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Musement, Ticket Master, London Attractions, Bus Tours and Train Tickets. </a:t>
            </a:r>
          </a:p>
        </p:txBody>
      </p:sp>
      <p:sp>
        <p:nvSpPr>
          <p:cNvPr name="TextBox 7" id="7"/>
          <p:cNvSpPr txBox="true"/>
          <p:nvPr/>
        </p:nvSpPr>
        <p:spPr>
          <a:xfrm rot="0">
            <a:off x="404944" y="1383347"/>
            <a:ext cx="5457565" cy="2262806"/>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MUSEMENT, LONDON ATTRACTIONS AND BUS/TRAIN TICKETS</a:t>
            </a:r>
          </a:p>
        </p:txBody>
      </p:sp>
      <p:sp>
        <p:nvSpPr>
          <p:cNvPr name="AutoShape 8" id="8"/>
          <p:cNvSpPr/>
          <p:nvPr/>
        </p:nvSpPr>
        <p:spPr>
          <a:xfrm>
            <a:off x="8208345" y="3512803"/>
            <a:ext cx="935655" cy="0"/>
          </a:xfrm>
          <a:prstGeom prst="line">
            <a:avLst/>
          </a:prstGeom>
          <a:ln cap="flat" w="266700">
            <a:solidFill>
              <a:srgbClr val="999CA7"/>
            </a:solidFill>
            <a:prstDash val="solid"/>
            <a:headEnd type="none" len="sm" w="sm"/>
            <a:tailEnd type="none" len="sm" w="sm"/>
          </a:ln>
        </p:spPr>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bg>
      <p:bgPr>
        <a:solidFill>
          <a:srgbClr val="FCFCFC"/>
        </a:solidFill>
      </p:bgPr>
    </p:bg>
    <p:spTree>
      <p:nvGrpSpPr>
        <p:cNvPr id="1" name=""/>
        <p:cNvGrpSpPr/>
        <p:nvPr/>
      </p:nvGrpSpPr>
      <p:grpSpPr>
        <a:xfrm>
          <a:off x="0" y="0"/>
          <a:ext cx="0" cy="0"/>
          <a:chOff x="0" y="0"/>
          <a:chExt cx="0" cy="0"/>
        </a:xfrm>
      </p:grpSpPr>
      <p:sp>
        <p:nvSpPr>
          <p:cNvPr name="AutoShape 2" id="2"/>
          <p:cNvSpPr/>
          <p:nvPr/>
        </p:nvSpPr>
        <p:spPr>
          <a:xfrm>
            <a:off x="260178" y="3094821"/>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299958" y="8581531"/>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5607369" y="665597"/>
            <a:ext cx="4447231" cy="9029911"/>
          </a:xfrm>
          <a:custGeom>
            <a:avLst/>
            <a:gdLst/>
            <a:ahLst/>
            <a:cxnLst/>
            <a:rect r="r" b="b" t="t" l="l"/>
            <a:pathLst>
              <a:path h="9029911" w="4447231">
                <a:moveTo>
                  <a:pt x="0" y="0"/>
                </a:moveTo>
                <a:lnTo>
                  <a:pt x="4447231" y="0"/>
                </a:lnTo>
                <a:lnTo>
                  <a:pt x="4447231" y="9029911"/>
                </a:lnTo>
                <a:lnTo>
                  <a:pt x="0" y="9029911"/>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1111875" y="665597"/>
            <a:ext cx="4424941" cy="9029911"/>
          </a:xfrm>
          <a:custGeom>
            <a:avLst/>
            <a:gdLst/>
            <a:ahLst/>
            <a:cxnLst/>
            <a:rect r="r" b="b" t="t" l="l"/>
            <a:pathLst>
              <a:path h="9029911" w="4424941">
                <a:moveTo>
                  <a:pt x="0" y="0"/>
                </a:moveTo>
                <a:lnTo>
                  <a:pt x="4424941" y="0"/>
                </a:lnTo>
                <a:lnTo>
                  <a:pt x="4424941" y="9029911"/>
                </a:lnTo>
                <a:lnTo>
                  <a:pt x="0" y="9029911"/>
                </a:lnTo>
                <a:lnTo>
                  <a:pt x="0" y="0"/>
                </a:lnTo>
                <a:close/>
              </a:path>
            </a:pathLst>
          </a:custGeom>
          <a:blipFill>
            <a:blip r:embed="rId3"/>
            <a:stretch>
              <a:fillRect l="0" t="0" r="0" b="-1560"/>
            </a:stretch>
          </a:blipFill>
          <a:ln w="19050" cap="sq">
            <a:solidFill>
              <a:srgbClr val="000000"/>
            </a:solidFill>
            <a:prstDash val="solid"/>
            <a:miter/>
          </a:ln>
        </p:spPr>
      </p:sp>
      <p:sp>
        <p:nvSpPr>
          <p:cNvPr name="TextBox 6" id="6"/>
          <p:cNvSpPr txBox="true"/>
          <p:nvPr/>
        </p:nvSpPr>
        <p:spPr>
          <a:xfrm rot="0">
            <a:off x="299958" y="3204358"/>
            <a:ext cx="4251572" cy="518191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When Gross invoice is sent to student</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 (Its manual process so can be sent as many times as needed)</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View and accept License agreement</a:t>
            </a:r>
          </a:p>
        </p:txBody>
      </p:sp>
      <p:sp>
        <p:nvSpPr>
          <p:cNvPr name="TextBox 7" id="7"/>
          <p:cNvSpPr txBox="true"/>
          <p:nvPr/>
        </p:nvSpPr>
        <p:spPr>
          <a:xfrm rot="0">
            <a:off x="299958" y="1879053"/>
            <a:ext cx="4817075" cy="1195835"/>
          </a:xfrm>
          <a:prstGeom prst="rect">
            <a:avLst/>
          </a:prstGeom>
        </p:spPr>
        <p:txBody>
          <a:bodyPr anchor="t" rtlCol="false" tIns="0" lIns="0" bIns="0" rIns="0">
            <a:spAutoFit/>
          </a:bodyPr>
          <a:lstStyle/>
          <a:p>
            <a:pPr algn="l" marL="0" indent="0" lvl="1">
              <a:lnSpc>
                <a:spcPts val="4586"/>
              </a:lnSpc>
              <a:spcBef>
                <a:spcPct val="0"/>
              </a:spcBef>
            </a:pPr>
            <a:r>
              <a:rPr lang="en-US" sz="4586">
                <a:solidFill>
                  <a:srgbClr val="140E0C"/>
                </a:solidFill>
                <a:latin typeface="Monument Bold"/>
                <a:ea typeface="Monument Bold"/>
                <a:cs typeface="Monument Bold"/>
                <a:sym typeface="Monument Bold"/>
              </a:rPr>
              <a:t>GROSS INVOICE</a:t>
            </a:r>
          </a:p>
        </p:txBody>
      </p:sp>
      <p:sp>
        <p:nvSpPr>
          <p:cNvPr name="AutoShape 8" id="8"/>
          <p:cNvSpPr/>
          <p:nvPr/>
        </p:nvSpPr>
        <p:spPr>
          <a:xfrm>
            <a:off x="7529875" y="3447325"/>
            <a:ext cx="1202008" cy="0"/>
          </a:xfrm>
          <a:prstGeom prst="line">
            <a:avLst/>
          </a:prstGeom>
          <a:ln cap="flat" w="238125">
            <a:solidFill>
              <a:srgbClr val="999CA7"/>
            </a:solidFill>
            <a:prstDash val="solid"/>
            <a:headEnd type="none" len="sm" w="sm"/>
            <a:tailEnd type="none" len="sm" w="sm"/>
          </a:ln>
        </p:spPr>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bg>
      <p:bgPr>
        <a:solidFill>
          <a:srgbClr val="FCFCFC"/>
        </a:solidFill>
      </p:bgPr>
    </p:bg>
    <p:spTree>
      <p:nvGrpSpPr>
        <p:cNvPr id="1" name=""/>
        <p:cNvGrpSpPr/>
        <p:nvPr/>
      </p:nvGrpSpPr>
      <p:grpSpPr>
        <a:xfrm>
          <a:off x="0" y="0"/>
          <a:ext cx="0" cy="0"/>
          <a:chOff x="0" y="0"/>
          <a:chExt cx="0" cy="0"/>
        </a:xfrm>
      </p:grpSpPr>
      <p:sp>
        <p:nvSpPr>
          <p:cNvPr name="AutoShape 2" id="2"/>
          <p:cNvSpPr/>
          <p:nvPr/>
        </p:nvSpPr>
        <p:spPr>
          <a:xfrm>
            <a:off x="260178" y="3094821"/>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299958" y="8924431"/>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5868979" y="466009"/>
            <a:ext cx="4350067" cy="9354982"/>
          </a:xfrm>
          <a:custGeom>
            <a:avLst/>
            <a:gdLst/>
            <a:ahLst/>
            <a:cxnLst/>
            <a:rect r="r" b="b" t="t" l="l"/>
            <a:pathLst>
              <a:path h="9354982" w="4350067">
                <a:moveTo>
                  <a:pt x="0" y="0"/>
                </a:moveTo>
                <a:lnTo>
                  <a:pt x="4350066" y="0"/>
                </a:lnTo>
                <a:lnTo>
                  <a:pt x="4350066" y="9354982"/>
                </a:lnTo>
                <a:lnTo>
                  <a:pt x="0" y="9354982"/>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0537890" y="454504"/>
            <a:ext cx="4484206" cy="9366487"/>
          </a:xfrm>
          <a:custGeom>
            <a:avLst/>
            <a:gdLst/>
            <a:ahLst/>
            <a:cxnLst/>
            <a:rect r="r" b="b" t="t" l="l"/>
            <a:pathLst>
              <a:path h="9366487" w="4484206">
                <a:moveTo>
                  <a:pt x="0" y="0"/>
                </a:moveTo>
                <a:lnTo>
                  <a:pt x="4484206" y="0"/>
                </a:lnTo>
                <a:lnTo>
                  <a:pt x="4484206" y="9366487"/>
                </a:lnTo>
                <a:lnTo>
                  <a:pt x="0" y="9366487"/>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366249" y="3575833"/>
            <a:ext cx="4684493" cy="481043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When sales agent send COE document to students/partners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a:solidFill>
                  <a:srgbClr val="140E0C"/>
                </a:solidFill>
                <a:latin typeface="Open Sauce"/>
                <a:ea typeface="Open Sauce"/>
                <a:cs typeface="Open Sauce"/>
                <a:sym typeface="Open Sauce"/>
              </a:rPr>
              <a:t>H</a:t>
            </a:r>
            <a:r>
              <a:rPr lang="en-US" sz="1991" b="true">
                <a:solidFill>
                  <a:srgbClr val="140E0C"/>
                </a:solidFill>
                <a:latin typeface="Open Sauce Bold"/>
                <a:ea typeface="Open Sauce Bold"/>
                <a:cs typeface="Open Sauce Bold"/>
                <a:sym typeface="Open Sauce Bold"/>
              </a:rPr>
              <a:t>ow many times</a:t>
            </a:r>
            <a:r>
              <a:rPr lang="en-US" sz="1991">
                <a:solidFill>
                  <a:srgbClr val="140E0C"/>
                </a:solidFill>
                <a:latin typeface="Open Sauce"/>
                <a:ea typeface="Open Sauce"/>
                <a:cs typeface="Open Sauce"/>
                <a:sym typeface="Open Sauce"/>
              </a:rPr>
              <a:t>: 1 (Its manual process so can be sent as many times as needed)</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View and accept License agreement</a:t>
            </a:r>
          </a:p>
        </p:txBody>
      </p:sp>
      <p:sp>
        <p:nvSpPr>
          <p:cNvPr name="TextBox 7" id="7"/>
          <p:cNvSpPr txBox="true"/>
          <p:nvPr/>
        </p:nvSpPr>
        <p:spPr>
          <a:xfrm rot="0">
            <a:off x="366249" y="2099097"/>
            <a:ext cx="4817075" cy="613350"/>
          </a:xfrm>
          <a:prstGeom prst="rect">
            <a:avLst/>
          </a:prstGeom>
        </p:spPr>
        <p:txBody>
          <a:bodyPr anchor="t" rtlCol="false" tIns="0" lIns="0" bIns="0" rIns="0">
            <a:spAutoFit/>
          </a:bodyPr>
          <a:lstStyle/>
          <a:p>
            <a:pPr algn="l" marL="0" indent="0" lvl="1">
              <a:lnSpc>
                <a:spcPts val="4586"/>
              </a:lnSpc>
              <a:spcBef>
                <a:spcPct val="0"/>
              </a:spcBef>
            </a:pPr>
            <a:r>
              <a:rPr lang="en-US" sz="4586">
                <a:solidFill>
                  <a:srgbClr val="140E0C"/>
                </a:solidFill>
                <a:latin typeface="Monument Bold"/>
                <a:ea typeface="Monument Bold"/>
                <a:cs typeface="Monument Bold"/>
                <a:sym typeface="Monument Bold"/>
              </a:rPr>
              <a:t>COE</a:t>
            </a:r>
          </a:p>
        </p:txBody>
      </p:sp>
      <p:sp>
        <p:nvSpPr>
          <p:cNvPr name="AutoShape 8" id="8"/>
          <p:cNvSpPr/>
          <p:nvPr/>
        </p:nvSpPr>
        <p:spPr>
          <a:xfrm flipV="true">
            <a:off x="6237115" y="3428988"/>
            <a:ext cx="862894" cy="18337"/>
          </a:xfrm>
          <a:prstGeom prst="line">
            <a:avLst/>
          </a:prstGeom>
          <a:ln cap="flat" w="219075">
            <a:solidFill>
              <a:srgbClr val="999CA7"/>
            </a:solidFill>
            <a:prstDash val="solid"/>
            <a:headEnd type="none" len="sm" w="sm"/>
            <a:tailEnd type="none" len="sm" w="sm"/>
          </a:ln>
        </p:spPr>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bg>
      <p:bgPr>
        <a:solidFill>
          <a:srgbClr val="FCFCFC"/>
        </a:solidFill>
      </p:bgPr>
    </p:bg>
    <p:spTree>
      <p:nvGrpSpPr>
        <p:cNvPr id="1" name=""/>
        <p:cNvGrpSpPr/>
        <p:nvPr/>
      </p:nvGrpSpPr>
      <p:grpSpPr>
        <a:xfrm>
          <a:off x="0" y="0"/>
          <a:ext cx="0" cy="0"/>
          <a:chOff x="0" y="0"/>
          <a:chExt cx="0" cy="0"/>
        </a:xfrm>
      </p:grpSpPr>
      <p:sp>
        <p:nvSpPr>
          <p:cNvPr name="AutoShape 2" id="2"/>
          <p:cNvSpPr/>
          <p:nvPr/>
        </p:nvSpPr>
        <p:spPr>
          <a:xfrm>
            <a:off x="1131187" y="3148523"/>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170967" y="8606657"/>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7888496" y="1028700"/>
            <a:ext cx="3907707" cy="8314269"/>
          </a:xfrm>
          <a:custGeom>
            <a:avLst/>
            <a:gdLst/>
            <a:ahLst/>
            <a:cxnLst/>
            <a:rect r="r" b="b" t="t" l="l"/>
            <a:pathLst>
              <a:path h="8314269" w="3907707">
                <a:moveTo>
                  <a:pt x="0" y="0"/>
                </a:moveTo>
                <a:lnTo>
                  <a:pt x="3907707" y="0"/>
                </a:lnTo>
                <a:lnTo>
                  <a:pt x="3907707" y="8314269"/>
                </a:lnTo>
                <a:lnTo>
                  <a:pt x="0" y="8314269"/>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2301028" y="1028700"/>
            <a:ext cx="4177920" cy="8314269"/>
          </a:xfrm>
          <a:custGeom>
            <a:avLst/>
            <a:gdLst/>
            <a:ahLst/>
            <a:cxnLst/>
            <a:rect r="r" b="b" t="t" l="l"/>
            <a:pathLst>
              <a:path h="8314269" w="4177920">
                <a:moveTo>
                  <a:pt x="0" y="0"/>
                </a:moveTo>
                <a:lnTo>
                  <a:pt x="4177920" y="0"/>
                </a:lnTo>
                <a:lnTo>
                  <a:pt x="4177920" y="8314269"/>
                </a:lnTo>
                <a:lnTo>
                  <a:pt x="0" y="8314269"/>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1170967" y="3258060"/>
            <a:ext cx="4251572" cy="518191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When invoices are updated/amended</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a:solidFill>
                  <a:srgbClr val="140E0C"/>
                </a:solidFill>
                <a:latin typeface="Open Sauce"/>
                <a:ea typeface="Open Sauce"/>
                <a:cs typeface="Open Sauce"/>
                <a:sym typeface="Open Sauce"/>
              </a:rPr>
              <a:t>H</a:t>
            </a:r>
            <a:r>
              <a:rPr lang="en-US" sz="1991" b="true">
                <a:solidFill>
                  <a:srgbClr val="140E0C"/>
                </a:solidFill>
                <a:latin typeface="Open Sauce Bold"/>
                <a:ea typeface="Open Sauce Bold"/>
                <a:cs typeface="Open Sauce Bold"/>
                <a:sym typeface="Open Sauce Bold"/>
              </a:rPr>
              <a:t>ow many times</a:t>
            </a:r>
            <a:r>
              <a:rPr lang="en-US" sz="1991">
                <a:solidFill>
                  <a:srgbClr val="140E0C"/>
                </a:solidFill>
                <a:latin typeface="Open Sauce"/>
                <a:ea typeface="Open Sauce"/>
                <a:cs typeface="Open Sauce"/>
                <a:sym typeface="Open Sauce"/>
              </a:rPr>
              <a:t>: 1 (Its manual process so can be sent as many times as needed)</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View and accept License agreement</a:t>
            </a:r>
          </a:p>
        </p:txBody>
      </p:sp>
      <p:sp>
        <p:nvSpPr>
          <p:cNvPr name="TextBox 7" id="7"/>
          <p:cNvSpPr txBox="true"/>
          <p:nvPr/>
        </p:nvSpPr>
        <p:spPr>
          <a:xfrm rot="0">
            <a:off x="1170967" y="1932755"/>
            <a:ext cx="4817075" cy="1195835"/>
          </a:xfrm>
          <a:prstGeom prst="rect">
            <a:avLst/>
          </a:prstGeom>
        </p:spPr>
        <p:txBody>
          <a:bodyPr anchor="t" rtlCol="false" tIns="0" lIns="0" bIns="0" rIns="0">
            <a:spAutoFit/>
          </a:bodyPr>
          <a:lstStyle/>
          <a:p>
            <a:pPr algn="l" marL="0" indent="0" lvl="1">
              <a:lnSpc>
                <a:spcPts val="4586"/>
              </a:lnSpc>
              <a:spcBef>
                <a:spcPct val="0"/>
              </a:spcBef>
            </a:pPr>
            <a:r>
              <a:rPr lang="en-US" sz="4586">
                <a:solidFill>
                  <a:srgbClr val="140E0C"/>
                </a:solidFill>
                <a:latin typeface="Monument Bold"/>
                <a:ea typeface="Monument Bold"/>
                <a:cs typeface="Monument Bold"/>
                <a:sym typeface="Monument Bold"/>
              </a:rPr>
              <a:t>LICENSE AGREEMENT</a:t>
            </a:r>
          </a:p>
        </p:txBody>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709631" y="3636308"/>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709631" y="9253537"/>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6739983" y="635587"/>
            <a:ext cx="4784507" cy="8860198"/>
          </a:xfrm>
          <a:custGeom>
            <a:avLst/>
            <a:gdLst/>
            <a:ahLst/>
            <a:cxnLst/>
            <a:rect r="r" b="b" t="t" l="l"/>
            <a:pathLst>
              <a:path h="8860198" w="4784507">
                <a:moveTo>
                  <a:pt x="0" y="0"/>
                </a:moveTo>
                <a:lnTo>
                  <a:pt x="4784507" y="0"/>
                </a:lnTo>
                <a:lnTo>
                  <a:pt x="4784507" y="8860197"/>
                </a:lnTo>
                <a:lnTo>
                  <a:pt x="0" y="8860197"/>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1999652" y="635587"/>
            <a:ext cx="4895259" cy="8860198"/>
          </a:xfrm>
          <a:custGeom>
            <a:avLst/>
            <a:gdLst/>
            <a:ahLst/>
            <a:cxnLst/>
            <a:rect r="r" b="b" t="t" l="l"/>
            <a:pathLst>
              <a:path h="8860198" w="4895259">
                <a:moveTo>
                  <a:pt x="0" y="0"/>
                </a:moveTo>
                <a:lnTo>
                  <a:pt x="4895260" y="0"/>
                </a:lnTo>
                <a:lnTo>
                  <a:pt x="4895260" y="8860197"/>
                </a:lnTo>
                <a:lnTo>
                  <a:pt x="0" y="8860197"/>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709631" y="3840760"/>
            <a:ext cx="4251572" cy="481043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Finance team sends confirmation of received payment</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finance@londonist.co.uk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 (It Depends on how many times finance team sends receipt)</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a:t>
            </a:r>
            <a:r>
              <a:rPr lang="en-US" sz="1991">
                <a:solidFill>
                  <a:srgbClr val="140E0C"/>
                </a:solidFill>
                <a:latin typeface="Open Sauce"/>
                <a:ea typeface="Open Sauce"/>
                <a:cs typeface="Open Sauce"/>
                <a:sym typeface="Open Sauce"/>
              </a:rPr>
              <a:t> Download Receipt.</a:t>
            </a:r>
          </a:p>
        </p:txBody>
      </p:sp>
      <p:sp>
        <p:nvSpPr>
          <p:cNvPr name="TextBox 7" id="7"/>
          <p:cNvSpPr txBox="true"/>
          <p:nvPr/>
        </p:nvSpPr>
        <p:spPr>
          <a:xfrm rot="0">
            <a:off x="709631" y="2476515"/>
            <a:ext cx="4251572" cy="898191"/>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RECEIPT EMAIL</a:t>
            </a:r>
          </a:p>
        </p:txBody>
      </p:sp>
      <p:sp>
        <p:nvSpPr>
          <p:cNvPr name="AutoShape 8" id="8"/>
          <p:cNvSpPr/>
          <p:nvPr/>
        </p:nvSpPr>
        <p:spPr>
          <a:xfrm>
            <a:off x="7137604" y="3471610"/>
            <a:ext cx="1495429" cy="0"/>
          </a:xfrm>
          <a:prstGeom prst="line">
            <a:avLst/>
          </a:prstGeom>
          <a:ln cap="flat" w="266700">
            <a:solidFill>
              <a:srgbClr val="999CA7"/>
            </a:solidFill>
            <a:prstDash val="solid"/>
            <a:headEnd type="none" len="sm" w="sm"/>
            <a:tailEnd type="none" len="sm" w="sm"/>
          </a:ln>
        </p:spPr>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404944" y="3847015"/>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404944" y="8577815"/>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6373247" y="608081"/>
            <a:ext cx="4140356" cy="8903991"/>
          </a:xfrm>
          <a:custGeom>
            <a:avLst/>
            <a:gdLst/>
            <a:ahLst/>
            <a:cxnLst/>
            <a:rect r="r" b="b" t="t" l="l"/>
            <a:pathLst>
              <a:path h="8903991" w="4140356">
                <a:moveTo>
                  <a:pt x="0" y="0"/>
                </a:moveTo>
                <a:lnTo>
                  <a:pt x="4140356" y="0"/>
                </a:lnTo>
                <a:lnTo>
                  <a:pt x="4140356" y="8903991"/>
                </a:lnTo>
                <a:lnTo>
                  <a:pt x="0" y="8903991"/>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1365812" y="668536"/>
            <a:ext cx="3537415" cy="8843537"/>
          </a:xfrm>
          <a:custGeom>
            <a:avLst/>
            <a:gdLst/>
            <a:ahLst/>
            <a:cxnLst/>
            <a:rect r="r" b="b" t="t" l="l"/>
            <a:pathLst>
              <a:path h="8843537" w="3537415">
                <a:moveTo>
                  <a:pt x="0" y="0"/>
                </a:moveTo>
                <a:lnTo>
                  <a:pt x="3537414" y="0"/>
                </a:lnTo>
                <a:lnTo>
                  <a:pt x="3537414" y="8843536"/>
                </a:lnTo>
                <a:lnTo>
                  <a:pt x="0" y="8843536"/>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404944" y="4552753"/>
            <a:ext cx="4251572" cy="369601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14 days after check-in</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Trustpilot Review</a:t>
            </a:r>
          </a:p>
        </p:txBody>
      </p:sp>
      <p:sp>
        <p:nvSpPr>
          <p:cNvPr name="TextBox 7" id="7"/>
          <p:cNvSpPr txBox="true"/>
          <p:nvPr/>
        </p:nvSpPr>
        <p:spPr>
          <a:xfrm rot="0">
            <a:off x="364025" y="2175208"/>
            <a:ext cx="4251572" cy="1367456"/>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AFTER CHECK-IN FEEDBACK</a:t>
            </a:r>
          </a:p>
        </p:txBody>
      </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81572" y="3407579"/>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241665" y="8352171"/>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5809201" y="553404"/>
            <a:ext cx="3981908" cy="9180192"/>
          </a:xfrm>
          <a:custGeom>
            <a:avLst/>
            <a:gdLst/>
            <a:ahLst/>
            <a:cxnLst/>
            <a:rect r="r" b="b" t="t" l="l"/>
            <a:pathLst>
              <a:path h="9180192" w="3981908">
                <a:moveTo>
                  <a:pt x="0" y="0"/>
                </a:moveTo>
                <a:lnTo>
                  <a:pt x="3981908" y="0"/>
                </a:lnTo>
                <a:lnTo>
                  <a:pt x="3981908" y="9180192"/>
                </a:lnTo>
                <a:lnTo>
                  <a:pt x="0" y="9180192"/>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0977067" y="553404"/>
            <a:ext cx="3603225" cy="9180192"/>
          </a:xfrm>
          <a:custGeom>
            <a:avLst/>
            <a:gdLst/>
            <a:ahLst/>
            <a:cxnLst/>
            <a:rect r="r" b="b" t="t" l="l"/>
            <a:pathLst>
              <a:path h="9180192" w="3603225">
                <a:moveTo>
                  <a:pt x="0" y="0"/>
                </a:moveTo>
                <a:lnTo>
                  <a:pt x="3603226" y="0"/>
                </a:lnTo>
                <a:lnTo>
                  <a:pt x="3603226" y="9180192"/>
                </a:lnTo>
                <a:lnTo>
                  <a:pt x="0" y="9180192"/>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140654" y="3650467"/>
            <a:ext cx="4251572" cy="406748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 3 and 7 days before payment date.</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finance@londonist.co.uk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2</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a:t>
            </a:r>
            <a:r>
              <a:rPr lang="en-US" sz="1991">
                <a:solidFill>
                  <a:srgbClr val="140E0C"/>
                </a:solidFill>
                <a:latin typeface="Open Sauce"/>
                <a:ea typeface="Open Sauce"/>
                <a:cs typeface="Open Sauce"/>
                <a:sym typeface="Open Sauce"/>
              </a:rPr>
              <a:t> Login to portal and make your payment.</a:t>
            </a:r>
          </a:p>
        </p:txBody>
      </p:sp>
      <p:sp>
        <p:nvSpPr>
          <p:cNvPr name="TextBox 7" id="7"/>
          <p:cNvSpPr txBox="true"/>
          <p:nvPr/>
        </p:nvSpPr>
        <p:spPr>
          <a:xfrm rot="0">
            <a:off x="140654" y="1735772"/>
            <a:ext cx="4251572" cy="1367357"/>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UPCOMING PAYMENT REMINDER</a:t>
            </a:r>
          </a:p>
        </p:txBody>
      </p:sp>
      <p:sp>
        <p:nvSpPr>
          <p:cNvPr name="AutoShape 8" id="8"/>
          <p:cNvSpPr/>
          <p:nvPr/>
        </p:nvSpPr>
        <p:spPr>
          <a:xfrm>
            <a:off x="6117924" y="2218744"/>
            <a:ext cx="991175" cy="0"/>
          </a:xfrm>
          <a:prstGeom prst="line">
            <a:avLst/>
          </a:prstGeom>
          <a:ln cap="flat" w="161925">
            <a:solidFill>
              <a:srgbClr val="999CA7"/>
            </a:solidFill>
            <a:prstDash val="solid"/>
            <a:headEnd type="none" len="sm" w="sm"/>
            <a:tailEnd type="none" len="sm" w="sm"/>
          </a:ln>
        </p:spPr>
      </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81572" y="3407579"/>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241665" y="8352171"/>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5785798" y="553404"/>
            <a:ext cx="4660289" cy="8949564"/>
          </a:xfrm>
          <a:custGeom>
            <a:avLst/>
            <a:gdLst/>
            <a:ahLst/>
            <a:cxnLst/>
            <a:rect r="r" b="b" t="t" l="l"/>
            <a:pathLst>
              <a:path h="8949564" w="4660289">
                <a:moveTo>
                  <a:pt x="0" y="0"/>
                </a:moveTo>
                <a:lnTo>
                  <a:pt x="4660289" y="0"/>
                </a:lnTo>
                <a:lnTo>
                  <a:pt x="4660289" y="8949564"/>
                </a:lnTo>
                <a:lnTo>
                  <a:pt x="0" y="8949564"/>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1160920" y="553404"/>
            <a:ext cx="4420104" cy="8963906"/>
          </a:xfrm>
          <a:custGeom>
            <a:avLst/>
            <a:gdLst/>
            <a:ahLst/>
            <a:cxnLst/>
            <a:rect r="r" b="b" t="t" l="l"/>
            <a:pathLst>
              <a:path h="8963906" w="4420104">
                <a:moveTo>
                  <a:pt x="0" y="0"/>
                </a:moveTo>
                <a:lnTo>
                  <a:pt x="4420105" y="0"/>
                </a:lnTo>
                <a:lnTo>
                  <a:pt x="4420105" y="8963906"/>
                </a:lnTo>
                <a:lnTo>
                  <a:pt x="0" y="8963906"/>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181572" y="3705478"/>
            <a:ext cx="4673324" cy="4066758"/>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 3 and 7 days before payment date.</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finance@londonist.co.uk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Parent/Guarantor’s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2</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a:t>
            </a:r>
            <a:r>
              <a:rPr lang="en-US" sz="1991">
                <a:solidFill>
                  <a:srgbClr val="140E0C"/>
                </a:solidFill>
                <a:latin typeface="Open Sauce"/>
                <a:ea typeface="Open Sauce"/>
                <a:cs typeface="Open Sauce"/>
                <a:sym typeface="Open Sauce"/>
              </a:rPr>
              <a:t> Bank Transfer or online payment.</a:t>
            </a:r>
          </a:p>
        </p:txBody>
      </p:sp>
      <p:sp>
        <p:nvSpPr>
          <p:cNvPr name="TextBox 7" id="7"/>
          <p:cNvSpPr txBox="true"/>
          <p:nvPr/>
        </p:nvSpPr>
        <p:spPr>
          <a:xfrm rot="0">
            <a:off x="181572" y="1038965"/>
            <a:ext cx="4251572" cy="2262641"/>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UPCOMING PAYMENT REMINDER - PARENT/          GUARANTOR</a:t>
            </a:r>
          </a:p>
        </p:txBody>
      </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324553" y="3687387"/>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394353" y="8954481"/>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5778210" y="635587"/>
            <a:ext cx="4371553" cy="9179113"/>
          </a:xfrm>
          <a:custGeom>
            <a:avLst/>
            <a:gdLst/>
            <a:ahLst/>
            <a:cxnLst/>
            <a:rect r="r" b="b" t="t" l="l"/>
            <a:pathLst>
              <a:path h="9179113" w="4371553">
                <a:moveTo>
                  <a:pt x="0" y="0"/>
                </a:moveTo>
                <a:lnTo>
                  <a:pt x="4371552" y="0"/>
                </a:lnTo>
                <a:lnTo>
                  <a:pt x="4371552" y="9179113"/>
                </a:lnTo>
                <a:lnTo>
                  <a:pt x="0" y="9179113"/>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0868567" y="635587"/>
            <a:ext cx="4578083" cy="9179113"/>
          </a:xfrm>
          <a:custGeom>
            <a:avLst/>
            <a:gdLst/>
            <a:ahLst/>
            <a:cxnLst/>
            <a:rect r="r" b="b" t="t" l="l"/>
            <a:pathLst>
              <a:path h="9179113" w="4578083">
                <a:moveTo>
                  <a:pt x="0" y="0"/>
                </a:moveTo>
                <a:lnTo>
                  <a:pt x="4578082" y="0"/>
                </a:lnTo>
                <a:lnTo>
                  <a:pt x="4578082" y="9179113"/>
                </a:lnTo>
                <a:lnTo>
                  <a:pt x="0" y="9179113"/>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394353" y="3891504"/>
            <a:ext cx="4251572" cy="4438166"/>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After 3 and 7 days of payment date</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finance@londonist.co.uk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2</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Student portal link to check Invoice and make payment.</a:t>
            </a:r>
          </a:p>
        </p:txBody>
      </p:sp>
      <p:sp>
        <p:nvSpPr>
          <p:cNvPr name="TextBox 7" id="7"/>
          <p:cNvSpPr txBox="true"/>
          <p:nvPr/>
        </p:nvSpPr>
        <p:spPr>
          <a:xfrm rot="0">
            <a:off x="394353" y="2351046"/>
            <a:ext cx="4251572" cy="1336341"/>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INVOICE PAYMENT OVERDUE</a:t>
            </a:r>
          </a:p>
        </p:txBody>
      </p:sp>
      <p:sp>
        <p:nvSpPr>
          <p:cNvPr name="AutoShape 8" id="8"/>
          <p:cNvSpPr/>
          <p:nvPr/>
        </p:nvSpPr>
        <p:spPr>
          <a:xfrm>
            <a:off x="6154598" y="2484631"/>
            <a:ext cx="1000301" cy="0"/>
          </a:xfrm>
          <a:prstGeom prst="line">
            <a:avLst/>
          </a:prstGeom>
          <a:ln cap="flat" w="161925">
            <a:solidFill>
              <a:srgbClr val="999CA7"/>
            </a:solidFill>
            <a:prstDash val="solid"/>
            <a:headEnd type="none" len="sm" w="sm"/>
            <a:tailEnd type="none" len="sm" w="sm"/>
          </a:ln>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280192" y="3876080"/>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97532" y="9172433"/>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5416711" y="1649953"/>
            <a:ext cx="4168695" cy="7410145"/>
          </a:xfrm>
          <a:custGeom>
            <a:avLst/>
            <a:gdLst/>
            <a:ahLst/>
            <a:cxnLst/>
            <a:rect r="r" b="b" t="t" l="l"/>
            <a:pathLst>
              <a:path h="7410145" w="4168695">
                <a:moveTo>
                  <a:pt x="0" y="0"/>
                </a:moveTo>
                <a:lnTo>
                  <a:pt x="4168695" y="0"/>
                </a:lnTo>
                <a:lnTo>
                  <a:pt x="4168695" y="7410145"/>
                </a:lnTo>
                <a:lnTo>
                  <a:pt x="0" y="7410145"/>
                </a:lnTo>
                <a:lnTo>
                  <a:pt x="0" y="0"/>
                </a:lnTo>
                <a:close/>
              </a:path>
            </a:pathLst>
          </a:custGeom>
          <a:blipFill>
            <a:blip r:embed="rId2"/>
            <a:stretch>
              <a:fillRect l="-216" t="0" r="-216" b="0"/>
            </a:stretch>
          </a:blipFill>
          <a:ln w="19050" cap="sq">
            <a:solidFill>
              <a:srgbClr val="000000"/>
            </a:solidFill>
            <a:prstDash val="solid"/>
            <a:miter/>
          </a:ln>
        </p:spPr>
      </p:sp>
      <p:sp>
        <p:nvSpPr>
          <p:cNvPr name="Freeform 5" id="5"/>
          <p:cNvSpPr/>
          <p:nvPr/>
        </p:nvSpPr>
        <p:spPr>
          <a:xfrm flipH="false" flipV="false" rot="0">
            <a:off x="9966406" y="1625268"/>
            <a:ext cx="3944218" cy="7459514"/>
          </a:xfrm>
          <a:custGeom>
            <a:avLst/>
            <a:gdLst/>
            <a:ahLst/>
            <a:cxnLst/>
            <a:rect r="r" b="b" t="t" l="l"/>
            <a:pathLst>
              <a:path h="7459514" w="3944218">
                <a:moveTo>
                  <a:pt x="0" y="0"/>
                </a:moveTo>
                <a:lnTo>
                  <a:pt x="3944218" y="0"/>
                </a:lnTo>
                <a:lnTo>
                  <a:pt x="3944218" y="7459515"/>
                </a:lnTo>
                <a:lnTo>
                  <a:pt x="0" y="7459515"/>
                </a:lnTo>
                <a:lnTo>
                  <a:pt x="0" y="0"/>
                </a:lnTo>
                <a:close/>
              </a:path>
            </a:pathLst>
          </a:custGeom>
          <a:blipFill>
            <a:blip r:embed="rId3"/>
            <a:stretch>
              <a:fillRect l="0" t="0" r="0" b="0"/>
            </a:stretch>
          </a:blipFill>
          <a:ln w="19050" cap="sq">
            <a:solidFill>
              <a:srgbClr val="000000"/>
            </a:solidFill>
            <a:prstDash val="solid"/>
            <a:miter/>
          </a:ln>
        </p:spPr>
      </p:sp>
      <p:sp>
        <p:nvSpPr>
          <p:cNvPr name="Freeform 6" id="6"/>
          <p:cNvSpPr/>
          <p:nvPr/>
        </p:nvSpPr>
        <p:spPr>
          <a:xfrm flipH="false" flipV="false" rot="0">
            <a:off x="14291624" y="850972"/>
            <a:ext cx="2360230" cy="8741592"/>
          </a:xfrm>
          <a:custGeom>
            <a:avLst/>
            <a:gdLst/>
            <a:ahLst/>
            <a:cxnLst/>
            <a:rect r="r" b="b" t="t" l="l"/>
            <a:pathLst>
              <a:path h="8741592" w="2360230">
                <a:moveTo>
                  <a:pt x="0" y="0"/>
                </a:moveTo>
                <a:lnTo>
                  <a:pt x="2360229" y="0"/>
                </a:lnTo>
                <a:lnTo>
                  <a:pt x="2360229" y="8741592"/>
                </a:lnTo>
                <a:lnTo>
                  <a:pt x="0" y="8741592"/>
                </a:lnTo>
                <a:lnTo>
                  <a:pt x="0" y="0"/>
                </a:lnTo>
                <a:close/>
              </a:path>
            </a:pathLst>
          </a:custGeom>
          <a:blipFill>
            <a:blip r:embed="rId4"/>
            <a:stretch>
              <a:fillRect l="0" t="0" r="0" b="0"/>
            </a:stretch>
          </a:blipFill>
          <a:ln w="19050" cap="sq">
            <a:solidFill>
              <a:srgbClr val="000000"/>
            </a:solidFill>
            <a:prstDash val="solid"/>
            <a:miter/>
          </a:ln>
        </p:spPr>
      </p:sp>
      <p:sp>
        <p:nvSpPr>
          <p:cNvPr name="TextBox 7" id="7"/>
          <p:cNvSpPr txBox="true"/>
          <p:nvPr/>
        </p:nvSpPr>
        <p:spPr>
          <a:xfrm rot="0">
            <a:off x="377886" y="4385667"/>
            <a:ext cx="4334232" cy="406748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As soon as student fill and send enquire form to us.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 </a:t>
            </a:r>
            <a:r>
              <a:rPr lang="en-US" sz="1991">
                <a:solidFill>
                  <a:srgbClr val="140E0C"/>
                </a:solidFill>
                <a:latin typeface="Open Sauce"/>
                <a:ea typeface="Open Sauce"/>
                <a:cs typeface="Open Sauce"/>
                <a:sym typeface="Open Sauce"/>
              </a:rPr>
              <a:t>book@londonist.co.uk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 </a:t>
            </a:r>
            <a:r>
              <a:rPr lang="en-US" sz="1991">
                <a:solidFill>
                  <a:srgbClr val="140E0C"/>
                </a:solidFill>
                <a:latin typeface="Open Sauce"/>
                <a:ea typeface="Open Sauce"/>
                <a:cs typeface="Open Sauce"/>
                <a:sym typeface="Open Sauce"/>
              </a:rPr>
              <a:t>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Residence list, Contact us via whatsapp, Email and Call.</a:t>
            </a:r>
          </a:p>
        </p:txBody>
      </p:sp>
      <p:sp>
        <p:nvSpPr>
          <p:cNvPr name="TextBox 8" id="8"/>
          <p:cNvSpPr txBox="true"/>
          <p:nvPr/>
        </p:nvSpPr>
        <p:spPr>
          <a:xfrm rot="0">
            <a:off x="781877" y="2117286"/>
            <a:ext cx="4251572" cy="1195835"/>
          </a:xfrm>
          <a:prstGeom prst="rect">
            <a:avLst/>
          </a:prstGeom>
        </p:spPr>
        <p:txBody>
          <a:bodyPr anchor="t" rtlCol="false" tIns="0" lIns="0" bIns="0" rIns="0">
            <a:spAutoFit/>
          </a:bodyPr>
          <a:lstStyle/>
          <a:p>
            <a:pPr algn="l" marL="0" indent="0" lvl="1">
              <a:lnSpc>
                <a:spcPts val="4586"/>
              </a:lnSpc>
              <a:spcBef>
                <a:spcPct val="0"/>
              </a:spcBef>
            </a:pPr>
            <a:r>
              <a:rPr lang="en-US" sz="4586">
                <a:solidFill>
                  <a:srgbClr val="140E0C"/>
                </a:solidFill>
                <a:latin typeface="Monument Bold"/>
                <a:ea typeface="Monument Bold"/>
                <a:cs typeface="Monument Bold"/>
                <a:sym typeface="Monument Bold"/>
              </a:rPr>
              <a:t>WELCOME EMAIL</a:t>
            </a:r>
          </a:p>
        </p:txBody>
      </p:sp>
    </p:spTree>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324553" y="3687387"/>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394353" y="8954481"/>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6734836" y="571152"/>
            <a:ext cx="4286807" cy="9411075"/>
          </a:xfrm>
          <a:custGeom>
            <a:avLst/>
            <a:gdLst/>
            <a:ahLst/>
            <a:cxnLst/>
            <a:rect r="r" b="b" t="t" l="l"/>
            <a:pathLst>
              <a:path h="9411075" w="4286807">
                <a:moveTo>
                  <a:pt x="0" y="0"/>
                </a:moveTo>
                <a:lnTo>
                  <a:pt x="4286807" y="0"/>
                </a:lnTo>
                <a:lnTo>
                  <a:pt x="4286807" y="9411075"/>
                </a:lnTo>
                <a:lnTo>
                  <a:pt x="0" y="9411075"/>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1726493" y="571152"/>
            <a:ext cx="4591387" cy="9411075"/>
          </a:xfrm>
          <a:custGeom>
            <a:avLst/>
            <a:gdLst/>
            <a:ahLst/>
            <a:cxnLst/>
            <a:rect r="r" b="b" t="t" l="l"/>
            <a:pathLst>
              <a:path h="9411075" w="4591387">
                <a:moveTo>
                  <a:pt x="0" y="0"/>
                </a:moveTo>
                <a:lnTo>
                  <a:pt x="4591387" y="0"/>
                </a:lnTo>
                <a:lnTo>
                  <a:pt x="4591387" y="9411075"/>
                </a:lnTo>
                <a:lnTo>
                  <a:pt x="0" y="9411075"/>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394353" y="4120717"/>
            <a:ext cx="4669481" cy="4066758"/>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After 3 and 7 days of payment date</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finance@londonist.co.uk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Parent/Guarantor’s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2</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Bank Transfer or online payment.</a:t>
            </a:r>
          </a:p>
        </p:txBody>
      </p:sp>
      <p:sp>
        <p:nvSpPr>
          <p:cNvPr name="TextBox 7" id="7"/>
          <p:cNvSpPr txBox="true"/>
          <p:nvPr/>
        </p:nvSpPr>
        <p:spPr>
          <a:xfrm rot="0">
            <a:off x="394353" y="1474415"/>
            <a:ext cx="4865862" cy="2212972"/>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INVOICE PAYMENT OVERDUE FOR PARENT/ GUARANTOR</a:t>
            </a:r>
          </a:p>
        </p:txBody>
      </p:sp>
    </p:spTree>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382120" y="2952298"/>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260138" y="8269958"/>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6768368" y="511644"/>
            <a:ext cx="4867286" cy="9097731"/>
          </a:xfrm>
          <a:custGeom>
            <a:avLst/>
            <a:gdLst/>
            <a:ahLst/>
            <a:cxnLst/>
            <a:rect r="r" b="b" t="t" l="l"/>
            <a:pathLst>
              <a:path h="9097731" w="4867286">
                <a:moveTo>
                  <a:pt x="0" y="0"/>
                </a:moveTo>
                <a:lnTo>
                  <a:pt x="4867286" y="0"/>
                </a:lnTo>
                <a:lnTo>
                  <a:pt x="4867286" y="9097731"/>
                </a:lnTo>
                <a:lnTo>
                  <a:pt x="0" y="9097731"/>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1984678" y="511644"/>
            <a:ext cx="4833169" cy="9097731"/>
          </a:xfrm>
          <a:custGeom>
            <a:avLst/>
            <a:gdLst/>
            <a:ahLst/>
            <a:cxnLst/>
            <a:rect r="r" b="b" t="t" l="l"/>
            <a:pathLst>
              <a:path h="9097731" w="4833169">
                <a:moveTo>
                  <a:pt x="0" y="0"/>
                </a:moveTo>
                <a:lnTo>
                  <a:pt x="4833170" y="0"/>
                </a:lnTo>
                <a:lnTo>
                  <a:pt x="4833170" y="9097731"/>
                </a:lnTo>
                <a:lnTo>
                  <a:pt x="0" y="9097731"/>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378995" y="4008032"/>
            <a:ext cx="4251572" cy="406748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14 and 3 days before check-out date</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2</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 </a:t>
            </a:r>
            <a:r>
              <a:rPr lang="en-US" sz="1991">
                <a:solidFill>
                  <a:srgbClr val="140E0C"/>
                </a:solidFill>
                <a:latin typeface="Open Sauce"/>
                <a:ea typeface="Open Sauce"/>
                <a:cs typeface="Open Sauce"/>
                <a:sym typeface="Open Sauce"/>
              </a:rPr>
              <a:t>Book Airport Transfer</a:t>
            </a:r>
          </a:p>
        </p:txBody>
      </p:sp>
      <p:sp>
        <p:nvSpPr>
          <p:cNvPr name="TextBox 7" id="7"/>
          <p:cNvSpPr txBox="true"/>
          <p:nvPr/>
        </p:nvSpPr>
        <p:spPr>
          <a:xfrm rot="0">
            <a:off x="378995" y="1862888"/>
            <a:ext cx="4386204" cy="898191"/>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CHECK-OUT REMINDER</a:t>
            </a:r>
          </a:p>
        </p:txBody>
      </p:sp>
      <p:sp>
        <p:nvSpPr>
          <p:cNvPr name="AutoShape 8" id="8"/>
          <p:cNvSpPr/>
          <p:nvPr/>
        </p:nvSpPr>
        <p:spPr>
          <a:xfrm>
            <a:off x="7300662" y="3676538"/>
            <a:ext cx="1000301" cy="0"/>
          </a:xfrm>
          <a:prstGeom prst="line">
            <a:avLst/>
          </a:prstGeom>
          <a:ln cap="flat" w="161925">
            <a:solidFill>
              <a:srgbClr val="999CA7"/>
            </a:solidFill>
            <a:prstDash val="solid"/>
            <a:headEnd type="none" len="sm" w="sm"/>
            <a:tailEnd type="none" len="sm" w="sm"/>
          </a:ln>
        </p:spPr>
      </p:sp>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324553" y="3687387"/>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262846" y="9593353"/>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5977162" y="846462"/>
            <a:ext cx="4806462" cy="8660293"/>
          </a:xfrm>
          <a:custGeom>
            <a:avLst/>
            <a:gdLst/>
            <a:ahLst/>
            <a:cxnLst/>
            <a:rect r="r" b="b" t="t" l="l"/>
            <a:pathLst>
              <a:path h="8660293" w="4806462">
                <a:moveTo>
                  <a:pt x="0" y="0"/>
                </a:moveTo>
                <a:lnTo>
                  <a:pt x="4806462" y="0"/>
                </a:lnTo>
                <a:lnTo>
                  <a:pt x="4806462" y="8660293"/>
                </a:lnTo>
                <a:lnTo>
                  <a:pt x="0" y="8660293"/>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1282977" y="846462"/>
            <a:ext cx="5163700" cy="8660293"/>
          </a:xfrm>
          <a:custGeom>
            <a:avLst/>
            <a:gdLst/>
            <a:ahLst/>
            <a:cxnLst/>
            <a:rect r="r" b="b" t="t" l="l"/>
            <a:pathLst>
              <a:path h="8660293" w="5163700">
                <a:moveTo>
                  <a:pt x="0" y="0"/>
                </a:moveTo>
                <a:lnTo>
                  <a:pt x="5163700" y="0"/>
                </a:lnTo>
                <a:lnTo>
                  <a:pt x="5163700" y="8660293"/>
                </a:lnTo>
                <a:lnTo>
                  <a:pt x="0" y="8660293"/>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324553" y="4405854"/>
            <a:ext cx="4251572" cy="481043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15 days before check-out Date</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a:t>
            </a:r>
            <a:r>
              <a:rPr lang="en-US" sz="1991">
                <a:solidFill>
                  <a:srgbClr val="140E0C"/>
                </a:solidFill>
                <a:latin typeface="Open Sauce"/>
                <a:ea typeface="Open Sauce"/>
                <a:cs typeface="Open Sauce"/>
                <a:sym typeface="Open Sauce"/>
              </a:rPr>
              <a:t> Whatsapp Chat for extension request and get free cleaning</a:t>
            </a:r>
          </a:p>
        </p:txBody>
      </p:sp>
      <p:sp>
        <p:nvSpPr>
          <p:cNvPr name="TextBox 7" id="7"/>
          <p:cNvSpPr txBox="true"/>
          <p:nvPr/>
        </p:nvSpPr>
        <p:spPr>
          <a:xfrm rot="0">
            <a:off x="525861" y="2527929"/>
            <a:ext cx="4251572" cy="898191"/>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EXTENSION MAILING - 1</a:t>
            </a:r>
          </a:p>
        </p:txBody>
      </p:sp>
      <p:sp>
        <p:nvSpPr>
          <p:cNvPr name="AutoShape 8" id="8"/>
          <p:cNvSpPr/>
          <p:nvPr/>
        </p:nvSpPr>
        <p:spPr>
          <a:xfrm>
            <a:off x="6466328" y="3878245"/>
            <a:ext cx="1367041" cy="0"/>
          </a:xfrm>
          <a:prstGeom prst="line">
            <a:avLst/>
          </a:prstGeom>
          <a:ln cap="flat" w="161925">
            <a:solidFill>
              <a:srgbClr val="999CA7"/>
            </a:solidFill>
            <a:prstDash val="solid"/>
            <a:headEnd type="none" len="sm" w="sm"/>
            <a:tailEnd type="none" len="sm" w="sm"/>
          </a:ln>
        </p:spPr>
      </p:sp>
    </p:spTree>
  </p:cSld>
  <p:clrMapOvr>
    <a:masterClrMapping/>
  </p:clrMapOvr>
</p:sld>
</file>

<file path=ppt/slides/slide5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581272" y="3494848"/>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581272" y="9441420"/>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6148487" y="676784"/>
            <a:ext cx="4881660" cy="8957175"/>
          </a:xfrm>
          <a:custGeom>
            <a:avLst/>
            <a:gdLst/>
            <a:ahLst/>
            <a:cxnLst/>
            <a:rect r="r" b="b" t="t" l="l"/>
            <a:pathLst>
              <a:path h="8957175" w="4881660">
                <a:moveTo>
                  <a:pt x="0" y="0"/>
                </a:moveTo>
                <a:lnTo>
                  <a:pt x="4881660" y="0"/>
                </a:lnTo>
                <a:lnTo>
                  <a:pt x="4881660" y="8957174"/>
                </a:lnTo>
                <a:lnTo>
                  <a:pt x="0" y="8957174"/>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1363522" y="676784"/>
            <a:ext cx="4702517" cy="8957175"/>
          </a:xfrm>
          <a:custGeom>
            <a:avLst/>
            <a:gdLst/>
            <a:ahLst/>
            <a:cxnLst/>
            <a:rect r="r" b="b" t="t" l="l"/>
            <a:pathLst>
              <a:path h="8957175" w="4702517">
                <a:moveTo>
                  <a:pt x="0" y="0"/>
                </a:moveTo>
                <a:lnTo>
                  <a:pt x="4702517" y="0"/>
                </a:lnTo>
                <a:lnTo>
                  <a:pt x="4702517" y="8957174"/>
                </a:lnTo>
                <a:lnTo>
                  <a:pt x="0" y="8957174"/>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581272" y="4213315"/>
            <a:ext cx="4251572" cy="481043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10 days before check-out Date</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a:t>
            </a:r>
            <a:r>
              <a:rPr lang="en-US" sz="1991">
                <a:solidFill>
                  <a:srgbClr val="140E0C"/>
                </a:solidFill>
                <a:latin typeface="Open Sauce"/>
                <a:ea typeface="Open Sauce"/>
                <a:cs typeface="Open Sauce"/>
                <a:sym typeface="Open Sauce"/>
              </a:rPr>
              <a:t> Whatsapp Chat for extension request and get free cleaning</a:t>
            </a:r>
          </a:p>
        </p:txBody>
      </p:sp>
      <p:sp>
        <p:nvSpPr>
          <p:cNvPr name="TextBox 7" id="7"/>
          <p:cNvSpPr txBox="true"/>
          <p:nvPr/>
        </p:nvSpPr>
        <p:spPr>
          <a:xfrm rot="0">
            <a:off x="782579" y="2335390"/>
            <a:ext cx="4251572" cy="898191"/>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EXTENSION MAILING - 2</a:t>
            </a:r>
          </a:p>
        </p:txBody>
      </p:sp>
    </p:spTree>
  </p:cSld>
  <p:clrMapOvr>
    <a:masterClrMapping/>
  </p:clrMapOvr>
</p:sld>
</file>

<file path=ppt/slides/slide5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324553" y="3687387"/>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324553" y="9597289"/>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6541332" y="566379"/>
            <a:ext cx="4828862" cy="9154241"/>
          </a:xfrm>
          <a:custGeom>
            <a:avLst/>
            <a:gdLst/>
            <a:ahLst/>
            <a:cxnLst/>
            <a:rect r="r" b="b" t="t" l="l"/>
            <a:pathLst>
              <a:path h="9154241" w="4828862">
                <a:moveTo>
                  <a:pt x="0" y="0"/>
                </a:moveTo>
                <a:lnTo>
                  <a:pt x="4828863" y="0"/>
                </a:lnTo>
                <a:lnTo>
                  <a:pt x="4828863" y="9154242"/>
                </a:lnTo>
                <a:lnTo>
                  <a:pt x="0" y="9154242"/>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1779304" y="566379"/>
            <a:ext cx="4794534" cy="9154241"/>
          </a:xfrm>
          <a:custGeom>
            <a:avLst/>
            <a:gdLst/>
            <a:ahLst/>
            <a:cxnLst/>
            <a:rect r="r" b="b" t="t" l="l"/>
            <a:pathLst>
              <a:path h="9154241" w="4794534">
                <a:moveTo>
                  <a:pt x="0" y="0"/>
                </a:moveTo>
                <a:lnTo>
                  <a:pt x="4794534" y="0"/>
                </a:lnTo>
                <a:lnTo>
                  <a:pt x="4794534" y="9154242"/>
                </a:lnTo>
                <a:lnTo>
                  <a:pt x="0" y="9154242"/>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324553" y="4058192"/>
            <a:ext cx="4251572" cy="518191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5 days before check-out Date</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a:t>
            </a:r>
            <a:r>
              <a:rPr lang="en-US" sz="1991">
                <a:solidFill>
                  <a:srgbClr val="140E0C"/>
                </a:solidFill>
                <a:latin typeface="Open Sauce"/>
                <a:ea typeface="Open Sauce"/>
                <a:cs typeface="Open Sauce"/>
                <a:sym typeface="Open Sauce"/>
              </a:rPr>
              <a:t> Whatsapp Chat (General Sales number) for extension request and get free cleaning</a:t>
            </a:r>
          </a:p>
        </p:txBody>
      </p:sp>
      <p:sp>
        <p:nvSpPr>
          <p:cNvPr name="TextBox 7" id="7"/>
          <p:cNvSpPr txBox="true"/>
          <p:nvPr/>
        </p:nvSpPr>
        <p:spPr>
          <a:xfrm rot="0">
            <a:off x="525861" y="2527929"/>
            <a:ext cx="4251572" cy="898191"/>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EXTENSION MAILING - 3</a:t>
            </a:r>
          </a:p>
        </p:txBody>
      </p:sp>
    </p:spTree>
  </p:cSld>
  <p:clrMapOvr>
    <a:masterClrMapping/>
  </p:clrMapOvr>
</p:sld>
</file>

<file path=ppt/slides/slide55.xml><?xml version="1.0" encoding="utf-8"?>
<p:sld xmlns:p="http://schemas.openxmlformats.org/presentationml/2006/main" xmlns:a="http://schemas.openxmlformats.org/drawingml/2006/main" xmlns:r="http://schemas.openxmlformats.org/officeDocument/2006/relationships">
  <p:cSld>
    <p:bg>
      <p:bgPr>
        <a:solidFill>
          <a:srgbClr val="4F81BD"/>
        </a:solidFill>
      </p:bgPr>
    </p:bg>
    <p:spTree>
      <p:nvGrpSpPr>
        <p:cNvPr id="1" name=""/>
        <p:cNvGrpSpPr/>
        <p:nvPr/>
      </p:nvGrpSpPr>
      <p:grpSpPr>
        <a:xfrm>
          <a:off x="0" y="0"/>
          <a:ext cx="0" cy="0"/>
          <a:chOff x="0" y="0"/>
          <a:chExt cx="0" cy="0"/>
        </a:xfrm>
      </p:grpSpPr>
      <p:sp>
        <p:nvSpPr>
          <p:cNvPr name="AutoShape 2" id="2"/>
          <p:cNvSpPr/>
          <p:nvPr/>
        </p:nvSpPr>
        <p:spPr>
          <a:xfrm>
            <a:off x="2451987" y="3547762"/>
            <a:ext cx="13323863" cy="0"/>
          </a:xfrm>
          <a:prstGeom prst="line">
            <a:avLst/>
          </a:prstGeom>
          <a:ln cap="flat" w="9525">
            <a:solidFill>
              <a:srgbClr val="FFEFEF"/>
            </a:solidFill>
            <a:prstDash val="solid"/>
            <a:headEnd type="none" len="sm" w="sm"/>
            <a:tailEnd type="none" len="sm" w="sm"/>
          </a:ln>
        </p:spPr>
      </p:sp>
      <p:sp>
        <p:nvSpPr>
          <p:cNvPr name="AutoShape 3" id="3"/>
          <p:cNvSpPr/>
          <p:nvPr/>
        </p:nvSpPr>
        <p:spPr>
          <a:xfrm>
            <a:off x="2287127" y="6256200"/>
            <a:ext cx="13752856" cy="0"/>
          </a:xfrm>
          <a:prstGeom prst="line">
            <a:avLst/>
          </a:prstGeom>
          <a:ln cap="flat" w="9525">
            <a:solidFill>
              <a:srgbClr val="FFEFEF"/>
            </a:solidFill>
            <a:prstDash val="solid"/>
            <a:headEnd type="none" len="sm" w="sm"/>
            <a:tailEnd type="none" len="sm" w="sm"/>
          </a:ln>
        </p:spPr>
      </p:sp>
      <p:sp>
        <p:nvSpPr>
          <p:cNvPr name="TextBox 4" id="4"/>
          <p:cNvSpPr txBox="true"/>
          <p:nvPr/>
        </p:nvSpPr>
        <p:spPr>
          <a:xfrm rot="0">
            <a:off x="3025361" y="4447441"/>
            <a:ext cx="12772890" cy="895284"/>
          </a:xfrm>
          <a:prstGeom prst="rect">
            <a:avLst/>
          </a:prstGeom>
        </p:spPr>
        <p:txBody>
          <a:bodyPr anchor="t" rtlCol="false" tIns="0" lIns="0" bIns="0" rIns="0">
            <a:spAutoFit/>
          </a:bodyPr>
          <a:lstStyle/>
          <a:p>
            <a:pPr algn="ctr">
              <a:lnSpc>
                <a:spcPts val="3599"/>
              </a:lnSpc>
            </a:pPr>
            <a:r>
              <a:rPr lang="en-US" sz="2999" spc="-149">
                <a:solidFill>
                  <a:srgbClr val="000000"/>
                </a:solidFill>
                <a:latin typeface="Open Sauce"/>
                <a:ea typeface="Open Sauce"/>
                <a:cs typeface="Open Sauce"/>
                <a:sym typeface="Open Sauce"/>
              </a:rPr>
              <a:t>Following are the emails and communications sent to students when there is any complaint or request registered by student through multiple channels. </a:t>
            </a:r>
          </a:p>
        </p:txBody>
      </p:sp>
      <p:sp>
        <p:nvSpPr>
          <p:cNvPr name="TextBox 5" id="5"/>
          <p:cNvSpPr txBox="true"/>
          <p:nvPr/>
        </p:nvSpPr>
        <p:spPr>
          <a:xfrm rot="0">
            <a:off x="2266449" y="2526032"/>
            <a:ext cx="18021146" cy="1021730"/>
          </a:xfrm>
          <a:prstGeom prst="rect">
            <a:avLst/>
          </a:prstGeom>
        </p:spPr>
        <p:txBody>
          <a:bodyPr anchor="t" rtlCol="false" tIns="0" lIns="0" bIns="0" rIns="0">
            <a:spAutoFit/>
          </a:bodyPr>
          <a:lstStyle/>
          <a:p>
            <a:pPr algn="l" marL="0" indent="0" lvl="1">
              <a:lnSpc>
                <a:spcPts val="7600"/>
              </a:lnSpc>
              <a:spcBef>
                <a:spcPct val="0"/>
              </a:spcBef>
            </a:pPr>
            <a:r>
              <a:rPr lang="en-US" sz="7600" spc="-152">
                <a:solidFill>
                  <a:srgbClr val="000000"/>
                </a:solidFill>
                <a:latin typeface="Monument"/>
                <a:ea typeface="Monument"/>
                <a:cs typeface="Monument"/>
                <a:sym typeface="Monument"/>
              </a:rPr>
              <a:t>CUSTOMER SUPPORT</a:t>
            </a:r>
          </a:p>
        </p:txBody>
      </p:sp>
      <p:sp>
        <p:nvSpPr>
          <p:cNvPr name="Freeform 6" id="6"/>
          <p:cNvSpPr/>
          <p:nvPr/>
        </p:nvSpPr>
        <p:spPr>
          <a:xfrm flipH="false" flipV="false" rot="0">
            <a:off x="15432476" y="7784026"/>
            <a:ext cx="2423624" cy="2309052"/>
          </a:xfrm>
          <a:custGeom>
            <a:avLst/>
            <a:gdLst/>
            <a:ahLst/>
            <a:cxnLst/>
            <a:rect r="r" b="b" t="t" l="l"/>
            <a:pathLst>
              <a:path h="2309052" w="2423624">
                <a:moveTo>
                  <a:pt x="0" y="0"/>
                </a:moveTo>
                <a:lnTo>
                  <a:pt x="2423624" y="0"/>
                </a:lnTo>
                <a:lnTo>
                  <a:pt x="2423624" y="2309053"/>
                </a:lnTo>
                <a:lnTo>
                  <a:pt x="0" y="23090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0">
            <a:off x="17320042" y="7835283"/>
            <a:ext cx="275792" cy="621969"/>
          </a:xfrm>
          <a:prstGeom prst="rect">
            <a:avLst/>
          </a:prstGeom>
        </p:spPr>
        <p:txBody>
          <a:bodyPr anchor="t" rtlCol="false" tIns="0" lIns="0" bIns="0" rIns="0">
            <a:spAutoFit/>
          </a:bodyPr>
          <a:lstStyle/>
          <a:p>
            <a:pPr algn="ctr">
              <a:lnSpc>
                <a:spcPts val="5144"/>
              </a:lnSpc>
            </a:pPr>
            <a:r>
              <a:rPr lang="en-US" sz="3674" b="true">
                <a:solidFill>
                  <a:srgbClr val="231F20"/>
                </a:solidFill>
                <a:latin typeface="Canva Sans Bold"/>
                <a:ea typeface="Canva Sans Bold"/>
                <a:cs typeface="Canva Sans Bold"/>
                <a:sym typeface="Canva Sans Bold"/>
              </a:rPr>
              <a:t>3</a:t>
            </a:r>
          </a:p>
        </p:txBody>
      </p:sp>
    </p:spTree>
  </p:cSld>
  <p:clrMapOvr>
    <a:masterClrMapping/>
  </p:clrMapOvr>
</p:sld>
</file>

<file path=ppt/slides/slide5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085540" y="3659881"/>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155340" y="9003107"/>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8000954" y="864799"/>
            <a:ext cx="5348376" cy="8557401"/>
          </a:xfrm>
          <a:custGeom>
            <a:avLst/>
            <a:gdLst/>
            <a:ahLst/>
            <a:cxnLst/>
            <a:rect r="r" b="b" t="t" l="l"/>
            <a:pathLst>
              <a:path h="8557401" w="5348376">
                <a:moveTo>
                  <a:pt x="0" y="0"/>
                </a:moveTo>
                <a:lnTo>
                  <a:pt x="5348376" y="0"/>
                </a:lnTo>
                <a:lnTo>
                  <a:pt x="5348376" y="8557402"/>
                </a:lnTo>
                <a:lnTo>
                  <a:pt x="0" y="8557402"/>
                </a:lnTo>
                <a:lnTo>
                  <a:pt x="0" y="0"/>
                </a:lnTo>
                <a:close/>
              </a:path>
            </a:pathLst>
          </a:custGeom>
          <a:blipFill>
            <a:blip r:embed="rId2"/>
            <a:stretch>
              <a:fillRect l="0" t="0" r="0" b="0"/>
            </a:stretch>
          </a:blipFill>
          <a:ln w="19050" cap="sq">
            <a:solidFill>
              <a:srgbClr val="000000"/>
            </a:solidFill>
            <a:prstDash val="solid"/>
            <a:miter/>
          </a:ln>
        </p:spPr>
      </p:sp>
      <p:sp>
        <p:nvSpPr>
          <p:cNvPr name="TextBox 5" id="5"/>
          <p:cNvSpPr txBox="true"/>
          <p:nvPr/>
        </p:nvSpPr>
        <p:spPr>
          <a:xfrm rot="0">
            <a:off x="1155340" y="3940259"/>
            <a:ext cx="4251572" cy="481043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As soon as student submits request via student portal or explains issue on Live chat.</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studenthelp@londonist.co.uk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 </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a:t>
            </a:r>
            <a:r>
              <a:rPr lang="en-US" sz="1991">
                <a:solidFill>
                  <a:srgbClr val="140E0C"/>
                </a:solidFill>
                <a:latin typeface="Open Sauce"/>
                <a:ea typeface="Open Sauce"/>
                <a:cs typeface="Open Sauce"/>
                <a:sym typeface="Open Sauce"/>
              </a:rPr>
              <a:t> Student Portal Link</a:t>
            </a:r>
          </a:p>
        </p:txBody>
      </p:sp>
      <p:sp>
        <p:nvSpPr>
          <p:cNvPr name="TextBox 6" id="6"/>
          <p:cNvSpPr txBox="true"/>
          <p:nvPr/>
        </p:nvSpPr>
        <p:spPr>
          <a:xfrm rot="0">
            <a:off x="1286847" y="2090129"/>
            <a:ext cx="4251572" cy="1336341"/>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TICKET REGISTERED BY STUDENT</a:t>
            </a:r>
          </a:p>
        </p:txBody>
      </p:sp>
    </p:spTree>
  </p:cSld>
  <p:clrMapOvr>
    <a:masterClrMapping/>
  </p:clrMapOvr>
</p:sld>
</file>

<file path=ppt/slides/slide5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152275" y="3278636"/>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152275" y="8406618"/>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6601534" y="617250"/>
            <a:ext cx="5279822" cy="8745047"/>
          </a:xfrm>
          <a:custGeom>
            <a:avLst/>
            <a:gdLst/>
            <a:ahLst/>
            <a:cxnLst/>
            <a:rect r="r" b="b" t="t" l="l"/>
            <a:pathLst>
              <a:path h="8745047" w="5279822">
                <a:moveTo>
                  <a:pt x="0" y="0"/>
                </a:moveTo>
                <a:lnTo>
                  <a:pt x="5279823" y="0"/>
                </a:lnTo>
                <a:lnTo>
                  <a:pt x="5279823" y="8745047"/>
                </a:lnTo>
                <a:lnTo>
                  <a:pt x="0" y="8745047"/>
                </a:lnTo>
                <a:lnTo>
                  <a:pt x="0" y="0"/>
                </a:lnTo>
                <a:close/>
              </a:path>
            </a:pathLst>
          </a:custGeom>
          <a:blipFill>
            <a:blip r:embed="rId2"/>
            <a:stretch>
              <a:fillRect l="0" t="0" r="0" b="0"/>
            </a:stretch>
          </a:blipFill>
          <a:ln w="19050" cap="sq">
            <a:solidFill>
              <a:srgbClr val="000000"/>
            </a:solidFill>
            <a:prstDash val="solid"/>
            <a:miter/>
          </a:ln>
        </p:spPr>
      </p:sp>
      <p:sp>
        <p:nvSpPr>
          <p:cNvPr name="TextBox 5" id="5"/>
          <p:cNvSpPr txBox="true"/>
          <p:nvPr/>
        </p:nvSpPr>
        <p:spPr>
          <a:xfrm rot="0">
            <a:off x="1149150" y="3780309"/>
            <a:ext cx="4251572" cy="406748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As soon as there is update on student’s request</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studenthelp@londonist.co.uk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2</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 </a:t>
            </a:r>
            <a:r>
              <a:rPr lang="en-US" sz="1991">
                <a:solidFill>
                  <a:srgbClr val="140E0C"/>
                </a:solidFill>
                <a:latin typeface="Open Sauce"/>
                <a:ea typeface="Open Sauce"/>
                <a:cs typeface="Open Sauce"/>
                <a:sym typeface="Open Sauce"/>
              </a:rPr>
              <a:t>Student Portal Link</a:t>
            </a:r>
          </a:p>
        </p:txBody>
      </p:sp>
      <p:sp>
        <p:nvSpPr>
          <p:cNvPr name="TextBox 6" id="6"/>
          <p:cNvSpPr txBox="true"/>
          <p:nvPr/>
        </p:nvSpPr>
        <p:spPr>
          <a:xfrm rot="0">
            <a:off x="1149150" y="1942295"/>
            <a:ext cx="4386204" cy="1336341"/>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UPDATE ON STUDENT’S TICKET</a:t>
            </a:r>
          </a:p>
        </p:txBody>
      </p:sp>
    </p:spTree>
  </p:cSld>
  <p:clrMapOvr>
    <a:masterClrMapping/>
  </p:clrMapOvr>
</p:sld>
</file>

<file path=ppt/slides/slide5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289803" y="3034815"/>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289803" y="8543761"/>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7469486" y="630491"/>
            <a:ext cx="5422009" cy="8798392"/>
          </a:xfrm>
          <a:custGeom>
            <a:avLst/>
            <a:gdLst/>
            <a:ahLst/>
            <a:cxnLst/>
            <a:rect r="r" b="b" t="t" l="l"/>
            <a:pathLst>
              <a:path h="8798392" w="5422009">
                <a:moveTo>
                  <a:pt x="0" y="0"/>
                </a:moveTo>
                <a:lnTo>
                  <a:pt x="5422010" y="0"/>
                </a:lnTo>
                <a:lnTo>
                  <a:pt x="5422010" y="8798392"/>
                </a:lnTo>
                <a:lnTo>
                  <a:pt x="0" y="8798392"/>
                </a:lnTo>
                <a:lnTo>
                  <a:pt x="0" y="0"/>
                </a:lnTo>
                <a:close/>
              </a:path>
            </a:pathLst>
          </a:custGeom>
          <a:blipFill>
            <a:blip r:embed="rId2"/>
            <a:stretch>
              <a:fillRect l="0" t="0" r="0" b="0"/>
            </a:stretch>
          </a:blipFill>
          <a:ln w="28575" cap="sq">
            <a:solidFill>
              <a:srgbClr val="000000"/>
            </a:solidFill>
            <a:prstDash val="solid"/>
            <a:miter/>
          </a:ln>
        </p:spPr>
      </p:sp>
      <p:sp>
        <p:nvSpPr>
          <p:cNvPr name="TextBox 5" id="5"/>
          <p:cNvSpPr txBox="true"/>
          <p:nvPr/>
        </p:nvSpPr>
        <p:spPr>
          <a:xfrm rot="0">
            <a:off x="1286678" y="4090549"/>
            <a:ext cx="4251572" cy="406748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As soon as the student request is resolved.</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studenthelp@londonist.co.uk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 </a:t>
            </a:r>
            <a:r>
              <a:rPr lang="en-US" sz="1991">
                <a:solidFill>
                  <a:srgbClr val="140E0C"/>
                </a:solidFill>
                <a:latin typeface="Open Sauce"/>
                <a:ea typeface="Open Sauce"/>
                <a:cs typeface="Open Sauce"/>
                <a:sym typeface="Open Sauce"/>
              </a:rPr>
              <a:t>Student Portal Link</a:t>
            </a:r>
          </a:p>
        </p:txBody>
      </p:sp>
      <p:sp>
        <p:nvSpPr>
          <p:cNvPr name="TextBox 6" id="6"/>
          <p:cNvSpPr txBox="true"/>
          <p:nvPr/>
        </p:nvSpPr>
        <p:spPr>
          <a:xfrm rot="0">
            <a:off x="1286678" y="1177892"/>
            <a:ext cx="4386204" cy="1774491"/>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UPDATE ON STUDENT’S TICKET RESOLUTION</a:t>
            </a:r>
          </a:p>
        </p:txBody>
      </p:sp>
    </p:spTree>
  </p:cSld>
  <p:clrMapOvr>
    <a:masterClrMapping/>
  </p:clrMapOvr>
</p:sld>
</file>

<file path=ppt/slides/slide59.xml><?xml version="1.0" encoding="utf-8"?>
<p:sld xmlns:p="http://schemas.openxmlformats.org/presentationml/2006/main" xmlns:a="http://schemas.openxmlformats.org/drawingml/2006/main" xmlns:r="http://schemas.openxmlformats.org/officeDocument/2006/relationships">
  <p:cSld>
    <p:bg>
      <p:bgPr>
        <a:solidFill>
          <a:srgbClr val="4F81BD"/>
        </a:solidFill>
      </p:bgPr>
    </p:bg>
    <p:spTree>
      <p:nvGrpSpPr>
        <p:cNvPr id="1" name=""/>
        <p:cNvGrpSpPr/>
        <p:nvPr/>
      </p:nvGrpSpPr>
      <p:grpSpPr>
        <a:xfrm>
          <a:off x="0" y="0"/>
          <a:ext cx="0" cy="0"/>
          <a:chOff x="0" y="0"/>
          <a:chExt cx="0" cy="0"/>
        </a:xfrm>
      </p:grpSpPr>
      <p:sp>
        <p:nvSpPr>
          <p:cNvPr name="AutoShape 2" id="2"/>
          <p:cNvSpPr/>
          <p:nvPr/>
        </p:nvSpPr>
        <p:spPr>
          <a:xfrm>
            <a:off x="1074376" y="6396763"/>
            <a:ext cx="16230600" cy="0"/>
          </a:xfrm>
          <a:prstGeom prst="line">
            <a:avLst/>
          </a:prstGeom>
          <a:ln cap="flat" w="9525">
            <a:solidFill>
              <a:srgbClr val="FFEFEF"/>
            </a:solidFill>
            <a:prstDash val="solid"/>
            <a:headEnd type="none" len="sm" w="sm"/>
            <a:tailEnd type="none" len="sm" w="sm"/>
          </a:ln>
        </p:spPr>
      </p:sp>
      <p:sp>
        <p:nvSpPr>
          <p:cNvPr name="AutoShape 3" id="3"/>
          <p:cNvSpPr/>
          <p:nvPr/>
        </p:nvSpPr>
        <p:spPr>
          <a:xfrm>
            <a:off x="1023759" y="4898478"/>
            <a:ext cx="16230600" cy="0"/>
          </a:xfrm>
          <a:prstGeom prst="line">
            <a:avLst/>
          </a:prstGeom>
          <a:ln cap="flat" w="9525">
            <a:solidFill>
              <a:srgbClr val="FFEFEF"/>
            </a:solidFill>
            <a:prstDash val="solid"/>
            <a:headEnd type="none" len="sm" w="sm"/>
            <a:tailEnd type="none" len="sm" w="sm"/>
          </a:ln>
        </p:spPr>
      </p:sp>
      <p:sp>
        <p:nvSpPr>
          <p:cNvPr name="TextBox 4" id="4"/>
          <p:cNvSpPr txBox="true"/>
          <p:nvPr/>
        </p:nvSpPr>
        <p:spPr>
          <a:xfrm rot="0">
            <a:off x="1074376" y="5506175"/>
            <a:ext cx="16179983" cy="895284"/>
          </a:xfrm>
          <a:prstGeom prst="rect">
            <a:avLst/>
          </a:prstGeom>
        </p:spPr>
        <p:txBody>
          <a:bodyPr anchor="t" rtlCol="false" tIns="0" lIns="0" bIns="0" rIns="0">
            <a:spAutoFit/>
          </a:bodyPr>
          <a:lstStyle/>
          <a:p>
            <a:pPr algn="ctr">
              <a:lnSpc>
                <a:spcPts val="3599"/>
              </a:lnSpc>
            </a:pPr>
            <a:r>
              <a:rPr lang="en-US" sz="2999" spc="-149">
                <a:solidFill>
                  <a:srgbClr val="000000"/>
                </a:solidFill>
                <a:latin typeface="Open Sauce"/>
                <a:ea typeface="Open Sauce"/>
                <a:cs typeface="Open Sauce"/>
                <a:sym typeface="Open Sauce"/>
              </a:rPr>
              <a:t>Following are the emails and communications sent to students post check-out, including feedback requests</a:t>
            </a:r>
          </a:p>
        </p:txBody>
      </p:sp>
      <p:sp>
        <p:nvSpPr>
          <p:cNvPr name="TextBox 5" id="5"/>
          <p:cNvSpPr txBox="true"/>
          <p:nvPr/>
        </p:nvSpPr>
        <p:spPr>
          <a:xfrm rot="0">
            <a:off x="2756411" y="3783122"/>
            <a:ext cx="18780493" cy="1021730"/>
          </a:xfrm>
          <a:prstGeom prst="rect">
            <a:avLst/>
          </a:prstGeom>
        </p:spPr>
        <p:txBody>
          <a:bodyPr anchor="t" rtlCol="false" tIns="0" lIns="0" bIns="0" rIns="0">
            <a:spAutoFit/>
          </a:bodyPr>
          <a:lstStyle/>
          <a:p>
            <a:pPr algn="l" marL="0" indent="0" lvl="1">
              <a:lnSpc>
                <a:spcPts val="7600"/>
              </a:lnSpc>
              <a:spcBef>
                <a:spcPct val="0"/>
              </a:spcBef>
            </a:pPr>
            <a:r>
              <a:rPr lang="en-US" sz="7600" spc="-152">
                <a:solidFill>
                  <a:srgbClr val="000000"/>
                </a:solidFill>
                <a:latin typeface="Monument"/>
                <a:ea typeface="Monument"/>
                <a:cs typeface="Monument"/>
                <a:sym typeface="Monument"/>
              </a:rPr>
              <a:t>POST CHECK-OUT</a:t>
            </a:r>
          </a:p>
        </p:txBody>
      </p:sp>
      <p:sp>
        <p:nvSpPr>
          <p:cNvPr name="Freeform 6" id="6"/>
          <p:cNvSpPr/>
          <p:nvPr/>
        </p:nvSpPr>
        <p:spPr>
          <a:xfrm flipH="false" flipV="false" rot="0">
            <a:off x="15691037" y="0"/>
            <a:ext cx="2423624" cy="2309052"/>
          </a:xfrm>
          <a:custGeom>
            <a:avLst/>
            <a:gdLst/>
            <a:ahLst/>
            <a:cxnLst/>
            <a:rect r="r" b="b" t="t" l="l"/>
            <a:pathLst>
              <a:path h="2309052" w="2423624">
                <a:moveTo>
                  <a:pt x="0" y="0"/>
                </a:moveTo>
                <a:lnTo>
                  <a:pt x="2423624" y="0"/>
                </a:lnTo>
                <a:lnTo>
                  <a:pt x="2423624" y="2309052"/>
                </a:lnTo>
                <a:lnTo>
                  <a:pt x="0" y="23090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0">
            <a:off x="17571365" y="51257"/>
            <a:ext cx="290270" cy="621969"/>
          </a:xfrm>
          <a:prstGeom prst="rect">
            <a:avLst/>
          </a:prstGeom>
        </p:spPr>
        <p:txBody>
          <a:bodyPr anchor="t" rtlCol="false" tIns="0" lIns="0" bIns="0" rIns="0">
            <a:spAutoFit/>
          </a:bodyPr>
          <a:lstStyle/>
          <a:p>
            <a:pPr algn="ctr">
              <a:lnSpc>
                <a:spcPts val="5144"/>
              </a:lnSpc>
            </a:pPr>
            <a:r>
              <a:rPr lang="en-US" sz="3674" b="true">
                <a:solidFill>
                  <a:srgbClr val="231F20"/>
                </a:solidFill>
                <a:latin typeface="Canva Sans Bold"/>
                <a:ea typeface="Canva Sans Bold"/>
                <a:cs typeface="Canva Sans Bold"/>
                <a:sym typeface="Canva Sans Bold"/>
              </a:rPr>
              <a:t>4</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280192" y="3876080"/>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97532" y="9172433"/>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6804165" y="1249877"/>
            <a:ext cx="3981084" cy="7922556"/>
          </a:xfrm>
          <a:custGeom>
            <a:avLst/>
            <a:gdLst/>
            <a:ahLst/>
            <a:cxnLst/>
            <a:rect r="r" b="b" t="t" l="l"/>
            <a:pathLst>
              <a:path h="7922556" w="3981084">
                <a:moveTo>
                  <a:pt x="0" y="0"/>
                </a:moveTo>
                <a:lnTo>
                  <a:pt x="3981084" y="0"/>
                </a:lnTo>
                <a:lnTo>
                  <a:pt x="3981084" y="7922556"/>
                </a:lnTo>
                <a:lnTo>
                  <a:pt x="0" y="7922556"/>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1810797" y="514240"/>
            <a:ext cx="2705252" cy="9093282"/>
          </a:xfrm>
          <a:custGeom>
            <a:avLst/>
            <a:gdLst/>
            <a:ahLst/>
            <a:cxnLst/>
            <a:rect r="r" b="b" t="t" l="l"/>
            <a:pathLst>
              <a:path h="9093282" w="2705252">
                <a:moveTo>
                  <a:pt x="0" y="0"/>
                </a:moveTo>
                <a:lnTo>
                  <a:pt x="2705251" y="0"/>
                </a:lnTo>
                <a:lnTo>
                  <a:pt x="2705251" y="9093282"/>
                </a:lnTo>
                <a:lnTo>
                  <a:pt x="0" y="9093282"/>
                </a:lnTo>
                <a:lnTo>
                  <a:pt x="0" y="0"/>
                </a:lnTo>
                <a:close/>
              </a:path>
            </a:pathLst>
          </a:custGeom>
          <a:blipFill>
            <a:blip r:embed="rId3"/>
            <a:stretch>
              <a:fillRect l="0" t="0" r="0" b="0"/>
            </a:stretch>
          </a:blipFill>
          <a:ln w="19050" cap="sq">
            <a:solidFill>
              <a:srgbClr val="000000"/>
            </a:solidFill>
            <a:prstDash val="solid"/>
            <a:miter/>
          </a:ln>
        </p:spPr>
      </p:sp>
      <p:sp>
        <p:nvSpPr>
          <p:cNvPr name="Freeform 6" id="6"/>
          <p:cNvSpPr/>
          <p:nvPr/>
        </p:nvSpPr>
        <p:spPr>
          <a:xfrm flipH="false" flipV="false" rot="0">
            <a:off x="12677465" y="1860253"/>
            <a:ext cx="1098845" cy="162277"/>
          </a:xfrm>
          <a:custGeom>
            <a:avLst/>
            <a:gdLst/>
            <a:ahLst/>
            <a:cxnLst/>
            <a:rect r="r" b="b" t="t" l="l"/>
            <a:pathLst>
              <a:path h="162277" w="1098845">
                <a:moveTo>
                  <a:pt x="0" y="0"/>
                </a:moveTo>
                <a:lnTo>
                  <a:pt x="1098844" y="0"/>
                </a:lnTo>
                <a:lnTo>
                  <a:pt x="1098844" y="162277"/>
                </a:lnTo>
                <a:lnTo>
                  <a:pt x="0" y="162277"/>
                </a:lnTo>
                <a:lnTo>
                  <a:pt x="0" y="0"/>
                </a:lnTo>
                <a:close/>
              </a:path>
            </a:pathLst>
          </a:custGeom>
          <a:blipFill>
            <a:blip r:embed="rId4"/>
            <a:stretch>
              <a:fillRect l="0" t="0" r="0" b="0"/>
            </a:stretch>
          </a:blipFill>
        </p:spPr>
      </p:sp>
      <p:sp>
        <p:nvSpPr>
          <p:cNvPr name="TextBox 7" id="7"/>
          <p:cNvSpPr txBox="true"/>
          <p:nvPr/>
        </p:nvSpPr>
        <p:spPr>
          <a:xfrm rot="0">
            <a:off x="362554" y="4647676"/>
            <a:ext cx="4334232" cy="369601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As soon as lead drops into our system</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 </a:t>
            </a:r>
            <a:r>
              <a:rPr lang="en-US" sz="1991">
                <a:solidFill>
                  <a:srgbClr val="140E0C"/>
                </a:solidFill>
                <a:latin typeface="Open Sauce"/>
                <a:ea typeface="Open Sauce"/>
                <a:cs typeface="Open Sauce"/>
                <a:sym typeface="Open Sauce"/>
              </a:rPr>
              <a:t>book@londonist.co.uk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 </a:t>
            </a:r>
            <a:r>
              <a:rPr lang="en-US" sz="1991">
                <a:solidFill>
                  <a:srgbClr val="140E0C"/>
                </a:solidFill>
                <a:latin typeface="Open Sauce"/>
                <a:ea typeface="Open Sauce"/>
                <a:cs typeface="Open Sauce"/>
                <a:sym typeface="Open Sauce"/>
              </a:rPr>
              <a:t>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Residence Detail page</a:t>
            </a:r>
          </a:p>
        </p:txBody>
      </p:sp>
      <p:sp>
        <p:nvSpPr>
          <p:cNvPr name="TextBox 8" id="8"/>
          <p:cNvSpPr txBox="true"/>
          <p:nvPr/>
        </p:nvSpPr>
        <p:spPr>
          <a:xfrm rot="0">
            <a:off x="280192" y="2158517"/>
            <a:ext cx="4498955" cy="1195835"/>
          </a:xfrm>
          <a:prstGeom prst="rect">
            <a:avLst/>
          </a:prstGeom>
        </p:spPr>
        <p:txBody>
          <a:bodyPr anchor="t" rtlCol="false" tIns="0" lIns="0" bIns="0" rIns="0">
            <a:spAutoFit/>
          </a:bodyPr>
          <a:lstStyle/>
          <a:p>
            <a:pPr algn="l" marL="0" indent="0" lvl="1">
              <a:lnSpc>
                <a:spcPts val="4586"/>
              </a:lnSpc>
              <a:spcBef>
                <a:spcPct val="0"/>
              </a:spcBef>
            </a:pPr>
            <a:r>
              <a:rPr lang="en-US" sz="4586">
                <a:solidFill>
                  <a:srgbClr val="140E0C"/>
                </a:solidFill>
                <a:latin typeface="Monument Bold"/>
                <a:ea typeface="Monument Bold"/>
                <a:cs typeface="Monument Bold"/>
                <a:sym typeface="Monument Bold"/>
              </a:rPr>
              <a:t>WHY BOOK WITH US</a:t>
            </a:r>
          </a:p>
        </p:txBody>
      </p:sp>
    </p:spTree>
  </p:cSld>
  <p:clrMapOvr>
    <a:masterClrMapping/>
  </p:clrMapOvr>
</p:sld>
</file>

<file path=ppt/slides/slide6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441133" y="3163017"/>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379426" y="7794212"/>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12063921" y="938147"/>
            <a:ext cx="4963224" cy="8272040"/>
          </a:xfrm>
          <a:custGeom>
            <a:avLst/>
            <a:gdLst/>
            <a:ahLst/>
            <a:cxnLst/>
            <a:rect r="r" b="b" t="t" l="l"/>
            <a:pathLst>
              <a:path h="8272040" w="4963224">
                <a:moveTo>
                  <a:pt x="0" y="0"/>
                </a:moveTo>
                <a:lnTo>
                  <a:pt x="4963224" y="0"/>
                </a:lnTo>
                <a:lnTo>
                  <a:pt x="4963224" y="8272040"/>
                </a:lnTo>
                <a:lnTo>
                  <a:pt x="0" y="8272040"/>
                </a:lnTo>
                <a:lnTo>
                  <a:pt x="0" y="0"/>
                </a:lnTo>
                <a:close/>
              </a:path>
            </a:pathLst>
          </a:custGeom>
          <a:blipFill>
            <a:blip r:embed="rId2"/>
            <a:stretch>
              <a:fillRect l="0" t="0" r="0" b="0"/>
            </a:stretch>
          </a:blipFill>
          <a:ln w="28575" cap="sq">
            <a:solidFill>
              <a:srgbClr val="000000"/>
            </a:solidFill>
            <a:prstDash val="solid"/>
            <a:miter/>
          </a:ln>
        </p:spPr>
      </p:sp>
      <p:sp>
        <p:nvSpPr>
          <p:cNvPr name="Freeform 5" id="5"/>
          <p:cNvSpPr/>
          <p:nvPr/>
        </p:nvSpPr>
        <p:spPr>
          <a:xfrm flipH="false" flipV="false" rot="0">
            <a:off x="5740912" y="938147"/>
            <a:ext cx="5635327" cy="8272040"/>
          </a:xfrm>
          <a:custGeom>
            <a:avLst/>
            <a:gdLst/>
            <a:ahLst/>
            <a:cxnLst/>
            <a:rect r="r" b="b" t="t" l="l"/>
            <a:pathLst>
              <a:path h="8272040" w="5635327">
                <a:moveTo>
                  <a:pt x="0" y="0"/>
                </a:moveTo>
                <a:lnTo>
                  <a:pt x="5635327" y="0"/>
                </a:lnTo>
                <a:lnTo>
                  <a:pt x="5635327" y="8272040"/>
                </a:lnTo>
                <a:lnTo>
                  <a:pt x="0" y="8272040"/>
                </a:lnTo>
                <a:lnTo>
                  <a:pt x="0" y="0"/>
                </a:lnTo>
                <a:close/>
              </a:path>
            </a:pathLst>
          </a:custGeom>
          <a:blipFill>
            <a:blip r:embed="rId3"/>
            <a:stretch>
              <a:fillRect l="0" t="0" r="0" b="0"/>
            </a:stretch>
          </a:blipFill>
          <a:ln w="28575" cap="sq">
            <a:solidFill>
              <a:srgbClr val="000000"/>
            </a:solidFill>
            <a:prstDash val="solid"/>
            <a:miter/>
          </a:ln>
        </p:spPr>
      </p:sp>
      <p:sp>
        <p:nvSpPr>
          <p:cNvPr name="TextBox 6" id="6"/>
          <p:cNvSpPr txBox="true"/>
          <p:nvPr/>
        </p:nvSpPr>
        <p:spPr>
          <a:xfrm rot="0">
            <a:off x="510933" y="3238547"/>
            <a:ext cx="4251572" cy="369601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1 day after Check-out date</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finance@londonist.co.uk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Tutorial on how to request deposit refund</a:t>
            </a:r>
          </a:p>
        </p:txBody>
      </p:sp>
      <p:sp>
        <p:nvSpPr>
          <p:cNvPr name="TextBox 7" id="7"/>
          <p:cNvSpPr txBox="true"/>
          <p:nvPr/>
        </p:nvSpPr>
        <p:spPr>
          <a:xfrm rot="0">
            <a:off x="443617" y="2112448"/>
            <a:ext cx="4386204" cy="1336540"/>
          </a:xfrm>
          <a:prstGeom prst="rect">
            <a:avLst/>
          </a:prstGeom>
        </p:spPr>
        <p:txBody>
          <a:bodyPr anchor="t" rtlCol="false" tIns="0" lIns="0" bIns="0" rIns="0">
            <a:spAutoFit/>
          </a:bodyPr>
          <a:lstStyle/>
          <a:p>
            <a:pPr algn="l">
              <a:lnSpc>
                <a:spcPts val="3486"/>
              </a:lnSpc>
            </a:pPr>
            <a:r>
              <a:rPr lang="en-US" sz="3486">
                <a:solidFill>
                  <a:srgbClr val="140E0C"/>
                </a:solidFill>
                <a:latin typeface="Monument Bold"/>
                <a:ea typeface="Monument Bold"/>
                <a:cs typeface="Monument Bold"/>
                <a:sym typeface="Monument Bold"/>
              </a:rPr>
              <a:t>DEPOSIT REFUND EMAIL</a:t>
            </a:r>
          </a:p>
          <a:p>
            <a:pPr algn="l" marL="0" indent="0" lvl="1">
              <a:lnSpc>
                <a:spcPts val="3486"/>
              </a:lnSpc>
              <a:spcBef>
                <a:spcPct val="0"/>
              </a:spcBef>
            </a:pPr>
          </a:p>
        </p:txBody>
      </p:sp>
      <p:sp>
        <p:nvSpPr>
          <p:cNvPr name="AutoShape 8" id="8"/>
          <p:cNvSpPr/>
          <p:nvPr/>
        </p:nvSpPr>
        <p:spPr>
          <a:xfrm>
            <a:off x="6438822" y="3315417"/>
            <a:ext cx="1431221" cy="0"/>
          </a:xfrm>
          <a:prstGeom prst="line">
            <a:avLst/>
          </a:prstGeom>
          <a:ln cap="flat" w="304800">
            <a:solidFill>
              <a:srgbClr val="999CA7"/>
            </a:solidFill>
            <a:prstDash val="solid"/>
            <a:headEnd type="none" len="sm" w="sm"/>
            <a:tailEnd type="none" len="sm" w="sm"/>
          </a:ln>
        </p:spPr>
      </p:sp>
    </p:spTree>
  </p:cSld>
  <p:clrMapOvr>
    <a:masterClrMapping/>
  </p:clrMapOvr>
</p:sld>
</file>

<file path=ppt/slides/slide6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718799" y="3705519"/>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718799" y="8049782"/>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8091287" y="1465965"/>
            <a:ext cx="3898187" cy="7355070"/>
          </a:xfrm>
          <a:custGeom>
            <a:avLst/>
            <a:gdLst/>
            <a:ahLst/>
            <a:cxnLst/>
            <a:rect r="r" b="b" t="t" l="l"/>
            <a:pathLst>
              <a:path h="7355070" w="3898187">
                <a:moveTo>
                  <a:pt x="0" y="0"/>
                </a:moveTo>
                <a:lnTo>
                  <a:pt x="3898187" y="0"/>
                </a:lnTo>
                <a:lnTo>
                  <a:pt x="3898187" y="7355070"/>
                </a:lnTo>
                <a:lnTo>
                  <a:pt x="0" y="7355070"/>
                </a:lnTo>
                <a:lnTo>
                  <a:pt x="0" y="0"/>
                </a:lnTo>
                <a:close/>
              </a:path>
            </a:pathLst>
          </a:custGeom>
          <a:blipFill>
            <a:blip r:embed="rId2"/>
            <a:stretch>
              <a:fillRect l="0" t="0" r="0" b="0"/>
            </a:stretch>
          </a:blipFill>
          <a:ln w="19050" cap="sq">
            <a:solidFill>
              <a:srgbClr val="000000"/>
            </a:solidFill>
            <a:prstDash val="solid"/>
            <a:miter/>
          </a:ln>
        </p:spPr>
      </p:sp>
      <p:sp>
        <p:nvSpPr>
          <p:cNvPr name="TextBox 5" id="5"/>
          <p:cNvSpPr txBox="true"/>
          <p:nvPr/>
        </p:nvSpPr>
        <p:spPr>
          <a:xfrm rot="0">
            <a:off x="780506" y="3781049"/>
            <a:ext cx="4251572" cy="369601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As soon as student submits refund request</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finance@londonist.co.uk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 </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None</a:t>
            </a:r>
          </a:p>
        </p:txBody>
      </p:sp>
      <p:sp>
        <p:nvSpPr>
          <p:cNvPr name="TextBox 6" id="6"/>
          <p:cNvSpPr txBox="true"/>
          <p:nvPr/>
        </p:nvSpPr>
        <p:spPr>
          <a:xfrm rot="0">
            <a:off x="850307" y="2280080"/>
            <a:ext cx="4451709" cy="1142666"/>
          </a:xfrm>
          <a:prstGeom prst="rect">
            <a:avLst/>
          </a:prstGeom>
        </p:spPr>
        <p:txBody>
          <a:bodyPr anchor="t" rtlCol="false" tIns="0" lIns="0" bIns="0" rIns="0">
            <a:spAutoFit/>
          </a:bodyPr>
          <a:lstStyle/>
          <a:p>
            <a:pPr algn="l" marL="0" indent="0" lvl="1">
              <a:lnSpc>
                <a:spcPts val="2986"/>
              </a:lnSpc>
              <a:spcBef>
                <a:spcPct val="0"/>
              </a:spcBef>
            </a:pPr>
            <a:r>
              <a:rPr lang="en-US" sz="2986">
                <a:solidFill>
                  <a:srgbClr val="140E0C"/>
                </a:solidFill>
                <a:latin typeface="Monument Bold"/>
                <a:ea typeface="Monument Bold"/>
                <a:cs typeface="Monument Bold"/>
                <a:sym typeface="Monument Bold"/>
              </a:rPr>
              <a:t>DEPOSIT REFUND REQUEST RECEIVED</a:t>
            </a:r>
          </a:p>
        </p:txBody>
      </p:sp>
      <p:sp>
        <p:nvSpPr>
          <p:cNvPr name="AutoShape 7" id="7"/>
          <p:cNvSpPr/>
          <p:nvPr/>
        </p:nvSpPr>
        <p:spPr>
          <a:xfrm flipV="true">
            <a:off x="8593423" y="3067301"/>
            <a:ext cx="1146997" cy="0"/>
          </a:xfrm>
          <a:prstGeom prst="line">
            <a:avLst/>
          </a:prstGeom>
          <a:ln cap="flat" w="209550">
            <a:solidFill>
              <a:srgbClr val="999CA7"/>
            </a:solidFill>
            <a:prstDash val="solid"/>
            <a:headEnd type="none" len="sm" w="sm"/>
            <a:tailEnd type="none" len="sm" w="sm"/>
          </a:ln>
        </p:spPr>
      </p:sp>
    </p:spTree>
  </p:cSld>
  <p:clrMapOvr>
    <a:masterClrMapping/>
  </p:clrMapOvr>
</p:sld>
</file>

<file path=ppt/slides/slide6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694693" y="3628055"/>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694693" y="8280657"/>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6596650" y="1738871"/>
            <a:ext cx="3815442" cy="7355070"/>
          </a:xfrm>
          <a:custGeom>
            <a:avLst/>
            <a:gdLst/>
            <a:ahLst/>
            <a:cxnLst/>
            <a:rect r="r" b="b" t="t" l="l"/>
            <a:pathLst>
              <a:path h="7355070" w="3815442">
                <a:moveTo>
                  <a:pt x="0" y="0"/>
                </a:moveTo>
                <a:lnTo>
                  <a:pt x="3815442" y="0"/>
                </a:lnTo>
                <a:lnTo>
                  <a:pt x="3815442" y="7355070"/>
                </a:lnTo>
                <a:lnTo>
                  <a:pt x="0" y="7355070"/>
                </a:lnTo>
                <a:lnTo>
                  <a:pt x="0" y="0"/>
                </a:lnTo>
                <a:close/>
              </a:path>
            </a:pathLst>
          </a:custGeom>
          <a:blipFill>
            <a:blip r:embed="rId2"/>
            <a:stretch>
              <a:fillRect l="0" t="0" r="0" b="0"/>
            </a:stretch>
          </a:blipFill>
          <a:ln w="19050" cap="sq">
            <a:solidFill>
              <a:srgbClr val="000000"/>
            </a:solidFill>
            <a:prstDash val="solid"/>
            <a:miter/>
          </a:ln>
        </p:spPr>
      </p:sp>
      <p:sp>
        <p:nvSpPr>
          <p:cNvPr name="TextBox 5" id="5"/>
          <p:cNvSpPr txBox="true"/>
          <p:nvPr/>
        </p:nvSpPr>
        <p:spPr>
          <a:xfrm rot="0">
            <a:off x="905288" y="3703585"/>
            <a:ext cx="4251572" cy="443896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As soon as finance team rejects the request through MP</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finance@londonist.co.uk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Asking student to resubmit request with correct details.</a:t>
            </a:r>
          </a:p>
        </p:txBody>
      </p:sp>
      <p:sp>
        <p:nvSpPr>
          <p:cNvPr name="TextBox 6" id="6"/>
          <p:cNvSpPr txBox="true"/>
          <p:nvPr/>
        </p:nvSpPr>
        <p:spPr>
          <a:xfrm rot="0">
            <a:off x="770656" y="2291714"/>
            <a:ext cx="4386204" cy="1336341"/>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DEPOSIT REFUND REJECTION</a:t>
            </a:r>
          </a:p>
        </p:txBody>
      </p:sp>
      <p:sp>
        <p:nvSpPr>
          <p:cNvPr name="AutoShape 7" id="7"/>
          <p:cNvSpPr/>
          <p:nvPr/>
        </p:nvSpPr>
        <p:spPr>
          <a:xfrm flipV="true">
            <a:off x="7062281" y="3299839"/>
            <a:ext cx="1146997" cy="0"/>
          </a:xfrm>
          <a:prstGeom prst="line">
            <a:avLst/>
          </a:prstGeom>
          <a:ln cap="flat" w="209550">
            <a:solidFill>
              <a:srgbClr val="999CA7"/>
            </a:solidFill>
            <a:prstDash val="solid"/>
            <a:headEnd type="none" len="sm" w="sm"/>
            <a:tailEnd type="none" len="sm" w="sm"/>
          </a:ln>
        </p:spPr>
      </p:sp>
    </p:spTree>
  </p:cSld>
  <p:clrMapOvr>
    <a:masterClrMapping/>
  </p:clrMapOvr>
</p:sld>
</file>

<file path=ppt/slides/slide6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324553" y="3687387"/>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394353" y="9116947"/>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6385637" y="681429"/>
            <a:ext cx="4255231" cy="9077826"/>
          </a:xfrm>
          <a:custGeom>
            <a:avLst/>
            <a:gdLst/>
            <a:ahLst/>
            <a:cxnLst/>
            <a:rect r="r" b="b" t="t" l="l"/>
            <a:pathLst>
              <a:path h="9077826" w="4255231">
                <a:moveTo>
                  <a:pt x="0" y="0"/>
                </a:moveTo>
                <a:lnTo>
                  <a:pt x="4255231" y="0"/>
                </a:lnTo>
                <a:lnTo>
                  <a:pt x="4255231" y="9077826"/>
                </a:lnTo>
                <a:lnTo>
                  <a:pt x="0" y="9077826"/>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1250468" y="681429"/>
            <a:ext cx="4346009" cy="9077826"/>
          </a:xfrm>
          <a:custGeom>
            <a:avLst/>
            <a:gdLst/>
            <a:ahLst/>
            <a:cxnLst/>
            <a:rect r="r" b="b" t="t" l="l"/>
            <a:pathLst>
              <a:path h="9077826" w="4346009">
                <a:moveTo>
                  <a:pt x="0" y="0"/>
                </a:moveTo>
                <a:lnTo>
                  <a:pt x="4346009" y="0"/>
                </a:lnTo>
                <a:lnTo>
                  <a:pt x="4346009" y="9077826"/>
                </a:lnTo>
                <a:lnTo>
                  <a:pt x="0" y="9077826"/>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394353" y="4444624"/>
            <a:ext cx="4251572" cy="443896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14 days after check-out date</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 Who: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 </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a:t>
            </a:r>
            <a:r>
              <a:rPr lang="en-US" sz="1991">
                <a:solidFill>
                  <a:srgbClr val="140E0C"/>
                </a:solidFill>
                <a:latin typeface="Open Sauce"/>
                <a:ea typeface="Open Sauce"/>
                <a:cs typeface="Open Sauce"/>
                <a:sym typeface="Open Sauce"/>
              </a:rPr>
              <a:t> Trust Pilot review</a:t>
            </a:r>
          </a:p>
        </p:txBody>
      </p:sp>
      <p:sp>
        <p:nvSpPr>
          <p:cNvPr name="TextBox 7" id="7"/>
          <p:cNvSpPr txBox="true"/>
          <p:nvPr/>
        </p:nvSpPr>
        <p:spPr>
          <a:xfrm rot="0">
            <a:off x="525861" y="2117634"/>
            <a:ext cx="4251572" cy="1336341"/>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AFTER CHECK-OUT FEEDBACK</a:t>
            </a:r>
          </a:p>
        </p:txBody>
      </p:sp>
    </p:spTree>
  </p:cSld>
  <p:clrMapOvr>
    <a:masterClrMapping/>
  </p:clrMapOvr>
</p:sld>
</file>

<file path=ppt/slides/slide64.xml><?xml version="1.0" encoding="utf-8"?>
<p:sld xmlns:p="http://schemas.openxmlformats.org/presentationml/2006/main" xmlns:a="http://schemas.openxmlformats.org/drawingml/2006/main" xmlns:r="http://schemas.openxmlformats.org/officeDocument/2006/relationships">
  <p:cSld>
    <p:bg>
      <p:bgPr>
        <a:solidFill>
          <a:srgbClr val="4F81BD"/>
        </a:solidFill>
      </p:bgPr>
    </p:bg>
    <p:spTree>
      <p:nvGrpSpPr>
        <p:cNvPr id="1" name=""/>
        <p:cNvGrpSpPr/>
        <p:nvPr/>
      </p:nvGrpSpPr>
      <p:grpSpPr>
        <a:xfrm>
          <a:off x="0" y="0"/>
          <a:ext cx="0" cy="0"/>
          <a:chOff x="0" y="0"/>
          <a:chExt cx="0" cy="0"/>
        </a:xfrm>
      </p:grpSpPr>
      <p:sp>
        <p:nvSpPr>
          <p:cNvPr name="AutoShape 2" id="2"/>
          <p:cNvSpPr/>
          <p:nvPr/>
        </p:nvSpPr>
        <p:spPr>
          <a:xfrm>
            <a:off x="1252972" y="7424082"/>
            <a:ext cx="16230600" cy="0"/>
          </a:xfrm>
          <a:prstGeom prst="line">
            <a:avLst/>
          </a:prstGeom>
          <a:ln cap="flat" w="9525">
            <a:solidFill>
              <a:srgbClr val="FFEFEF"/>
            </a:solidFill>
            <a:prstDash val="solid"/>
            <a:headEnd type="none" len="sm" w="sm"/>
            <a:tailEnd type="none" len="sm" w="sm"/>
          </a:ln>
        </p:spPr>
      </p:sp>
      <p:sp>
        <p:nvSpPr>
          <p:cNvPr name="AutoShape 3" id="3"/>
          <p:cNvSpPr/>
          <p:nvPr/>
        </p:nvSpPr>
        <p:spPr>
          <a:xfrm>
            <a:off x="1252972" y="5719645"/>
            <a:ext cx="16230600" cy="0"/>
          </a:xfrm>
          <a:prstGeom prst="line">
            <a:avLst/>
          </a:prstGeom>
          <a:ln cap="flat" w="9525">
            <a:solidFill>
              <a:srgbClr val="FFEFEF"/>
            </a:solidFill>
            <a:prstDash val="solid"/>
            <a:headEnd type="none" len="sm" w="sm"/>
            <a:tailEnd type="none" len="sm" w="sm"/>
          </a:ln>
        </p:spPr>
      </p:sp>
      <p:sp>
        <p:nvSpPr>
          <p:cNvPr name="TextBox 4" id="4"/>
          <p:cNvSpPr txBox="true"/>
          <p:nvPr/>
        </p:nvSpPr>
        <p:spPr>
          <a:xfrm rot="0">
            <a:off x="1252972" y="6213958"/>
            <a:ext cx="16179983" cy="1342926"/>
          </a:xfrm>
          <a:prstGeom prst="rect">
            <a:avLst/>
          </a:prstGeom>
        </p:spPr>
        <p:txBody>
          <a:bodyPr anchor="t" rtlCol="false" tIns="0" lIns="0" bIns="0" rIns="0">
            <a:spAutoFit/>
          </a:bodyPr>
          <a:lstStyle/>
          <a:p>
            <a:pPr algn="ctr">
              <a:lnSpc>
                <a:spcPts val="3599"/>
              </a:lnSpc>
            </a:pPr>
            <a:r>
              <a:rPr lang="en-US" sz="2999" spc="-149">
                <a:solidFill>
                  <a:srgbClr val="000000"/>
                </a:solidFill>
                <a:latin typeface="Open Sauce"/>
                <a:ea typeface="Open Sauce"/>
                <a:cs typeface="Open Sauce"/>
                <a:sym typeface="Open Sauce"/>
              </a:rPr>
              <a:t>Following Auto emails are sent to student based on request made by student to buy, upgrade or cancel subscription on Membership packs through student portal</a:t>
            </a:r>
          </a:p>
          <a:p>
            <a:pPr algn="ctr">
              <a:lnSpc>
                <a:spcPts val="3599"/>
              </a:lnSpc>
            </a:pPr>
          </a:p>
        </p:txBody>
      </p:sp>
      <p:sp>
        <p:nvSpPr>
          <p:cNvPr name="TextBox 5" id="5"/>
          <p:cNvSpPr txBox="true"/>
          <p:nvPr/>
        </p:nvSpPr>
        <p:spPr>
          <a:xfrm rot="0">
            <a:off x="-246246" y="2761481"/>
            <a:ext cx="18780493" cy="2477151"/>
          </a:xfrm>
          <a:prstGeom prst="rect">
            <a:avLst/>
          </a:prstGeom>
        </p:spPr>
        <p:txBody>
          <a:bodyPr anchor="t" rtlCol="false" tIns="0" lIns="0" bIns="0" rIns="0">
            <a:spAutoFit/>
          </a:bodyPr>
          <a:lstStyle/>
          <a:p>
            <a:pPr algn="ctr" marL="0" indent="0" lvl="1">
              <a:lnSpc>
                <a:spcPts val="6400"/>
              </a:lnSpc>
              <a:spcBef>
                <a:spcPct val="0"/>
              </a:spcBef>
            </a:pPr>
            <a:r>
              <a:rPr lang="en-US" sz="6400" spc="-128">
                <a:solidFill>
                  <a:srgbClr val="000000"/>
                </a:solidFill>
                <a:latin typeface="Monument"/>
                <a:ea typeface="Monument"/>
                <a:cs typeface="Monument"/>
                <a:sym typeface="Monument"/>
              </a:rPr>
              <a:t>MEMBERSHIP AND ONBAORDING PACK THROUGH STUDENT PORTAL - AUTO EMAILS</a:t>
            </a:r>
          </a:p>
        </p:txBody>
      </p:sp>
      <p:sp>
        <p:nvSpPr>
          <p:cNvPr name="Freeform 6" id="6"/>
          <p:cNvSpPr/>
          <p:nvPr/>
        </p:nvSpPr>
        <p:spPr>
          <a:xfrm flipH="false" flipV="false" rot="0">
            <a:off x="15432476" y="7784026"/>
            <a:ext cx="2423624" cy="2309052"/>
          </a:xfrm>
          <a:custGeom>
            <a:avLst/>
            <a:gdLst/>
            <a:ahLst/>
            <a:cxnLst/>
            <a:rect r="r" b="b" t="t" l="l"/>
            <a:pathLst>
              <a:path h="2309052" w="2423624">
                <a:moveTo>
                  <a:pt x="0" y="0"/>
                </a:moveTo>
                <a:lnTo>
                  <a:pt x="2423624" y="0"/>
                </a:lnTo>
                <a:lnTo>
                  <a:pt x="2423624" y="2309053"/>
                </a:lnTo>
                <a:lnTo>
                  <a:pt x="0" y="23090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0">
            <a:off x="17312803" y="7835283"/>
            <a:ext cx="290270" cy="621969"/>
          </a:xfrm>
          <a:prstGeom prst="rect">
            <a:avLst/>
          </a:prstGeom>
        </p:spPr>
        <p:txBody>
          <a:bodyPr anchor="t" rtlCol="false" tIns="0" lIns="0" bIns="0" rIns="0">
            <a:spAutoFit/>
          </a:bodyPr>
          <a:lstStyle/>
          <a:p>
            <a:pPr algn="ctr">
              <a:lnSpc>
                <a:spcPts val="5144"/>
              </a:lnSpc>
            </a:pPr>
            <a:r>
              <a:rPr lang="en-US" sz="3674" b="true">
                <a:solidFill>
                  <a:srgbClr val="231F20"/>
                </a:solidFill>
                <a:latin typeface="Canva Sans Bold"/>
                <a:ea typeface="Canva Sans Bold"/>
                <a:cs typeface="Canva Sans Bold"/>
                <a:sym typeface="Canva Sans Bold"/>
              </a:rPr>
              <a:t>4</a:t>
            </a:r>
          </a:p>
        </p:txBody>
      </p:sp>
    </p:spTree>
  </p:cSld>
  <p:clrMapOvr>
    <a:masterClrMapping/>
  </p:clrMapOvr>
</p:sld>
</file>

<file path=ppt/slides/slide6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067523" y="3821386"/>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028700" y="9126451"/>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6302030" y="1424963"/>
            <a:ext cx="4467318" cy="7555718"/>
          </a:xfrm>
          <a:custGeom>
            <a:avLst/>
            <a:gdLst/>
            <a:ahLst/>
            <a:cxnLst/>
            <a:rect r="r" b="b" t="t" l="l"/>
            <a:pathLst>
              <a:path h="7555718" w="4467318">
                <a:moveTo>
                  <a:pt x="0" y="0"/>
                </a:moveTo>
                <a:lnTo>
                  <a:pt x="4467319" y="0"/>
                </a:lnTo>
                <a:lnTo>
                  <a:pt x="4467319" y="7555719"/>
                </a:lnTo>
                <a:lnTo>
                  <a:pt x="0" y="7555719"/>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1106640" y="1424963"/>
            <a:ext cx="4197311" cy="7701487"/>
          </a:xfrm>
          <a:custGeom>
            <a:avLst/>
            <a:gdLst/>
            <a:ahLst/>
            <a:cxnLst/>
            <a:rect r="r" b="b" t="t" l="l"/>
            <a:pathLst>
              <a:path h="7701487" w="4197311">
                <a:moveTo>
                  <a:pt x="0" y="0"/>
                </a:moveTo>
                <a:lnTo>
                  <a:pt x="4197310" y="0"/>
                </a:lnTo>
                <a:lnTo>
                  <a:pt x="4197310" y="7701488"/>
                </a:lnTo>
                <a:lnTo>
                  <a:pt x="0" y="7701488"/>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1028700" y="4040126"/>
            <a:ext cx="4251572" cy="481043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As soon as student buys Membership pack from Student Portal</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 </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Student Portal Link</a:t>
            </a:r>
          </a:p>
        </p:txBody>
      </p:sp>
      <p:sp>
        <p:nvSpPr>
          <p:cNvPr name="TextBox 7" id="7"/>
          <p:cNvSpPr txBox="true"/>
          <p:nvPr/>
        </p:nvSpPr>
        <p:spPr>
          <a:xfrm rot="0">
            <a:off x="1150040" y="2651733"/>
            <a:ext cx="4623743" cy="898191"/>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MEMBERSHIP SUBSCRIPTION</a:t>
            </a:r>
          </a:p>
        </p:txBody>
      </p:sp>
    </p:spTree>
  </p:cSld>
  <p:clrMapOvr>
    <a:masterClrMapping/>
  </p:clrMapOvr>
</p:sld>
</file>

<file path=ppt/slides/slide6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067523" y="3821386"/>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028700" y="9263062"/>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6515963" y="642907"/>
            <a:ext cx="5072247" cy="8764141"/>
          </a:xfrm>
          <a:custGeom>
            <a:avLst/>
            <a:gdLst/>
            <a:ahLst/>
            <a:cxnLst/>
            <a:rect r="r" b="b" t="t" l="l"/>
            <a:pathLst>
              <a:path h="8764141" w="5072247">
                <a:moveTo>
                  <a:pt x="0" y="0"/>
                </a:moveTo>
                <a:lnTo>
                  <a:pt x="5072247" y="0"/>
                </a:lnTo>
                <a:lnTo>
                  <a:pt x="5072247" y="8764141"/>
                </a:lnTo>
                <a:lnTo>
                  <a:pt x="0" y="8764141"/>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11841955" y="642907"/>
            <a:ext cx="4644995" cy="8764141"/>
          </a:xfrm>
          <a:custGeom>
            <a:avLst/>
            <a:gdLst/>
            <a:ahLst/>
            <a:cxnLst/>
            <a:rect r="r" b="b" t="t" l="l"/>
            <a:pathLst>
              <a:path h="8764141" w="4644995">
                <a:moveTo>
                  <a:pt x="0" y="0"/>
                </a:moveTo>
                <a:lnTo>
                  <a:pt x="4644995" y="0"/>
                </a:lnTo>
                <a:lnTo>
                  <a:pt x="4644995" y="8764141"/>
                </a:lnTo>
                <a:lnTo>
                  <a:pt x="0" y="8764141"/>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1028700" y="4040126"/>
            <a:ext cx="4251572" cy="518191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As soon as student upgrades Membership pack from Student Portal</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 </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Student Portal Link redirecting to membership packs</a:t>
            </a:r>
          </a:p>
        </p:txBody>
      </p:sp>
      <p:sp>
        <p:nvSpPr>
          <p:cNvPr name="TextBox 7" id="7"/>
          <p:cNvSpPr txBox="true"/>
          <p:nvPr/>
        </p:nvSpPr>
        <p:spPr>
          <a:xfrm rot="0">
            <a:off x="1067523" y="2071378"/>
            <a:ext cx="4623743" cy="1336341"/>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MEMBERSHIP SUBSCRIPTION UPGRADE</a:t>
            </a:r>
          </a:p>
        </p:txBody>
      </p:sp>
    </p:spTree>
  </p:cSld>
  <p:clrMapOvr>
    <a:masterClrMapping/>
  </p:clrMapOvr>
</p:sld>
</file>

<file path=ppt/slides/slide6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067523" y="3821386"/>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028700" y="9126451"/>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7273231" y="1028700"/>
            <a:ext cx="4359484" cy="8590116"/>
          </a:xfrm>
          <a:custGeom>
            <a:avLst/>
            <a:gdLst/>
            <a:ahLst/>
            <a:cxnLst/>
            <a:rect r="r" b="b" t="t" l="l"/>
            <a:pathLst>
              <a:path h="8590116" w="4359484">
                <a:moveTo>
                  <a:pt x="0" y="0"/>
                </a:moveTo>
                <a:lnTo>
                  <a:pt x="4359484" y="0"/>
                </a:lnTo>
                <a:lnTo>
                  <a:pt x="4359484" y="8590116"/>
                </a:lnTo>
                <a:lnTo>
                  <a:pt x="0" y="8590116"/>
                </a:lnTo>
                <a:lnTo>
                  <a:pt x="0" y="0"/>
                </a:lnTo>
                <a:close/>
              </a:path>
            </a:pathLst>
          </a:custGeom>
          <a:blipFill>
            <a:blip r:embed="rId2"/>
            <a:stretch>
              <a:fillRect l="0" t="0" r="0" b="0"/>
            </a:stretch>
          </a:blipFill>
          <a:ln w="9525" cap="sq">
            <a:solidFill>
              <a:srgbClr val="000000"/>
            </a:solidFill>
            <a:prstDash val="solid"/>
            <a:miter/>
          </a:ln>
        </p:spPr>
      </p:sp>
      <p:sp>
        <p:nvSpPr>
          <p:cNvPr name="Freeform 5" id="5"/>
          <p:cNvSpPr/>
          <p:nvPr/>
        </p:nvSpPr>
        <p:spPr>
          <a:xfrm flipH="false" flipV="false" rot="0">
            <a:off x="12618836" y="1028700"/>
            <a:ext cx="4219895" cy="8590116"/>
          </a:xfrm>
          <a:custGeom>
            <a:avLst/>
            <a:gdLst/>
            <a:ahLst/>
            <a:cxnLst/>
            <a:rect r="r" b="b" t="t" l="l"/>
            <a:pathLst>
              <a:path h="8590116" w="4219895">
                <a:moveTo>
                  <a:pt x="0" y="0"/>
                </a:moveTo>
                <a:lnTo>
                  <a:pt x="4219895" y="0"/>
                </a:lnTo>
                <a:lnTo>
                  <a:pt x="4219895" y="8590116"/>
                </a:lnTo>
                <a:lnTo>
                  <a:pt x="0" y="8590116"/>
                </a:lnTo>
                <a:lnTo>
                  <a:pt x="0" y="0"/>
                </a:lnTo>
                <a:close/>
              </a:path>
            </a:pathLst>
          </a:custGeom>
          <a:blipFill>
            <a:blip r:embed="rId3"/>
            <a:stretch>
              <a:fillRect l="0" t="0" r="0" b="0"/>
            </a:stretch>
          </a:blipFill>
          <a:ln w="9525" cap="sq">
            <a:solidFill>
              <a:srgbClr val="000000"/>
            </a:solidFill>
            <a:prstDash val="solid"/>
            <a:miter/>
          </a:ln>
        </p:spPr>
      </p:sp>
      <p:sp>
        <p:nvSpPr>
          <p:cNvPr name="TextBox 6" id="6"/>
          <p:cNvSpPr txBox="true"/>
          <p:nvPr/>
        </p:nvSpPr>
        <p:spPr>
          <a:xfrm rot="0">
            <a:off x="1028700" y="4040126"/>
            <a:ext cx="4251572" cy="481043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As soon as student unsubscribes Membership pack from Student Portal</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Student’s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 </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Student Portal Link</a:t>
            </a:r>
          </a:p>
        </p:txBody>
      </p:sp>
      <p:sp>
        <p:nvSpPr>
          <p:cNvPr name="TextBox 7" id="7"/>
          <p:cNvSpPr txBox="true"/>
          <p:nvPr/>
        </p:nvSpPr>
        <p:spPr>
          <a:xfrm rot="0">
            <a:off x="1028700" y="2430043"/>
            <a:ext cx="5159740" cy="898191"/>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MEMBERSHIP UNSUBSCRIPTION</a:t>
            </a:r>
          </a:p>
        </p:txBody>
      </p:sp>
    </p:spTree>
  </p:cSld>
  <p:clrMapOvr>
    <a:masterClrMapping/>
  </p:clrMapOvr>
</p:sld>
</file>

<file path=ppt/slides/slide6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067523" y="3821386"/>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028700" y="9126451"/>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7656260" y="173658"/>
            <a:ext cx="3747381" cy="9765163"/>
          </a:xfrm>
          <a:custGeom>
            <a:avLst/>
            <a:gdLst/>
            <a:ahLst/>
            <a:cxnLst/>
            <a:rect r="r" b="b" t="t" l="l"/>
            <a:pathLst>
              <a:path h="9765163" w="3747381">
                <a:moveTo>
                  <a:pt x="0" y="0"/>
                </a:moveTo>
                <a:lnTo>
                  <a:pt x="3747382" y="0"/>
                </a:lnTo>
                <a:lnTo>
                  <a:pt x="3747382" y="9765164"/>
                </a:lnTo>
                <a:lnTo>
                  <a:pt x="0" y="9765164"/>
                </a:lnTo>
                <a:lnTo>
                  <a:pt x="0" y="0"/>
                </a:lnTo>
                <a:close/>
              </a:path>
            </a:pathLst>
          </a:custGeom>
          <a:blipFill>
            <a:blip r:embed="rId2"/>
            <a:stretch>
              <a:fillRect l="0" t="0" r="0" b="0"/>
            </a:stretch>
          </a:blipFill>
          <a:ln w="9525" cap="sq">
            <a:solidFill>
              <a:srgbClr val="000000"/>
            </a:solidFill>
            <a:prstDash val="solid"/>
            <a:miter/>
          </a:ln>
        </p:spPr>
      </p:sp>
      <p:sp>
        <p:nvSpPr>
          <p:cNvPr name="TextBox 5" id="5"/>
          <p:cNvSpPr txBox="true"/>
          <p:nvPr/>
        </p:nvSpPr>
        <p:spPr>
          <a:xfrm rot="0">
            <a:off x="1028700" y="4040126"/>
            <a:ext cx="4251572" cy="4810435"/>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a:t>
            </a:r>
            <a:r>
              <a:rPr lang="en-US" sz="1991">
                <a:solidFill>
                  <a:srgbClr val="140E0C"/>
                </a:solidFill>
                <a:latin typeface="Open Sauce"/>
                <a:ea typeface="Open Sauce"/>
                <a:cs typeface="Open Sauce"/>
                <a:sym typeface="Open Sauce"/>
              </a:rPr>
              <a:t>: As soon as student buys Onboarding pack from Student Portal</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reservations@londonist.co.uk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 </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With Which Action: </a:t>
            </a:r>
            <a:r>
              <a:rPr lang="en-US" sz="1991">
                <a:solidFill>
                  <a:srgbClr val="140E0C"/>
                </a:solidFill>
                <a:latin typeface="Open Sauce"/>
                <a:ea typeface="Open Sauce"/>
                <a:cs typeface="Open Sauce"/>
                <a:sym typeface="Open Sauce"/>
              </a:rPr>
              <a:t>Student Portal Link</a:t>
            </a:r>
          </a:p>
        </p:txBody>
      </p:sp>
      <p:sp>
        <p:nvSpPr>
          <p:cNvPr name="TextBox 6" id="6"/>
          <p:cNvSpPr txBox="true"/>
          <p:nvPr/>
        </p:nvSpPr>
        <p:spPr>
          <a:xfrm rot="0">
            <a:off x="1028700" y="2430043"/>
            <a:ext cx="5159740" cy="898191"/>
          </a:xfrm>
          <a:prstGeom prst="rect">
            <a:avLst/>
          </a:prstGeom>
        </p:spPr>
        <p:txBody>
          <a:bodyPr anchor="t" rtlCol="false" tIns="0" lIns="0" bIns="0" rIns="0">
            <a:spAutoFit/>
          </a:bodyPr>
          <a:lstStyle/>
          <a:p>
            <a:pPr algn="l" marL="0" indent="0" lvl="1">
              <a:lnSpc>
                <a:spcPts val="3486"/>
              </a:lnSpc>
              <a:spcBef>
                <a:spcPct val="0"/>
              </a:spcBef>
            </a:pPr>
            <a:r>
              <a:rPr lang="en-US" sz="3486">
                <a:solidFill>
                  <a:srgbClr val="140E0C"/>
                </a:solidFill>
                <a:latin typeface="Monument Bold"/>
                <a:ea typeface="Monument Bold"/>
                <a:cs typeface="Monument Bold"/>
                <a:sym typeface="Monument Bold"/>
              </a:rPr>
              <a:t>ONBOARDING PACK</a:t>
            </a:r>
          </a:p>
        </p:txBody>
      </p:sp>
    </p:spTree>
  </p:cSld>
  <p:clrMapOvr>
    <a:masterClrMapping/>
  </p:clrMapOvr>
</p:sld>
</file>

<file path=ppt/slides/slide69.xml><?xml version="1.0" encoding="utf-8"?>
<p:sld xmlns:p="http://schemas.openxmlformats.org/presentationml/2006/main" xmlns:a="http://schemas.openxmlformats.org/drawingml/2006/main">
  <p:cSld>
    <p:bg>
      <p:bgPr>
        <a:solidFill>
          <a:srgbClr val="4F81BD"/>
        </a:solidFill>
      </p:bgPr>
    </p:bg>
    <p:spTree>
      <p:nvGrpSpPr>
        <p:cNvPr id="1" name=""/>
        <p:cNvGrpSpPr/>
        <p:nvPr/>
      </p:nvGrpSpPr>
      <p:grpSpPr>
        <a:xfrm>
          <a:off x="0" y="0"/>
          <a:ext cx="0" cy="0"/>
          <a:chOff x="0" y="0"/>
          <a:chExt cx="0" cy="0"/>
        </a:xfrm>
      </p:grpSpPr>
      <p:sp>
        <p:nvSpPr>
          <p:cNvPr name="TextBox 2" id="2"/>
          <p:cNvSpPr txBox="true"/>
          <p:nvPr/>
        </p:nvSpPr>
        <p:spPr>
          <a:xfrm rot="0">
            <a:off x="2525853" y="4395114"/>
            <a:ext cx="13236260" cy="2006601"/>
          </a:xfrm>
          <a:prstGeom prst="rect">
            <a:avLst/>
          </a:prstGeom>
        </p:spPr>
        <p:txBody>
          <a:bodyPr anchor="t" rtlCol="false" tIns="0" lIns="0" bIns="0" rIns="0">
            <a:spAutoFit/>
          </a:bodyPr>
          <a:lstStyle/>
          <a:p>
            <a:pPr algn="l" marL="0" indent="0" lvl="1">
              <a:lnSpc>
                <a:spcPts val="7600"/>
              </a:lnSpc>
            </a:pPr>
            <a:r>
              <a:rPr lang="en-US" sz="8000" spc="-160">
                <a:solidFill>
                  <a:srgbClr val="000000"/>
                </a:solidFill>
                <a:latin typeface="Monument Bold"/>
                <a:ea typeface="Monument Bold"/>
                <a:cs typeface="Monument Bold"/>
                <a:sym typeface="Monument Bold"/>
              </a:rPr>
              <a:t>END OF GUEST JOURNEY</a:t>
            </a:r>
          </a:p>
        </p:txBody>
      </p:sp>
      <p:sp>
        <p:nvSpPr>
          <p:cNvPr name="AutoShape 3" id="3"/>
          <p:cNvSpPr/>
          <p:nvPr/>
        </p:nvSpPr>
        <p:spPr>
          <a:xfrm>
            <a:off x="2525921" y="2581676"/>
            <a:ext cx="13236192" cy="0"/>
          </a:xfrm>
          <a:prstGeom prst="line">
            <a:avLst/>
          </a:prstGeom>
          <a:ln cap="flat" w="9525">
            <a:solidFill>
              <a:srgbClr val="140E0C"/>
            </a:solidFill>
            <a:prstDash val="solid"/>
            <a:headEnd type="none" len="sm" w="sm"/>
            <a:tailEnd type="none" len="sm" w="sm"/>
          </a:ln>
        </p:spPr>
      </p:sp>
      <p:sp>
        <p:nvSpPr>
          <p:cNvPr name="AutoShape 4" id="4"/>
          <p:cNvSpPr/>
          <p:nvPr/>
        </p:nvSpPr>
        <p:spPr>
          <a:xfrm>
            <a:off x="2525921" y="1652748"/>
            <a:ext cx="13236192" cy="0"/>
          </a:xfrm>
          <a:prstGeom prst="line">
            <a:avLst/>
          </a:prstGeom>
          <a:ln cap="flat" w="9525">
            <a:solidFill>
              <a:srgbClr val="140E0C"/>
            </a:solidFill>
            <a:prstDash val="solid"/>
            <a:headEnd type="none" len="sm" w="sm"/>
            <a:tailEnd type="none" len="sm" w="sm"/>
          </a:ln>
        </p:spPr>
      </p:sp>
      <p:sp>
        <p:nvSpPr>
          <p:cNvPr name="AutoShape 5" id="5"/>
          <p:cNvSpPr/>
          <p:nvPr/>
        </p:nvSpPr>
        <p:spPr>
          <a:xfrm>
            <a:off x="2525853" y="8043702"/>
            <a:ext cx="13236260" cy="0"/>
          </a:xfrm>
          <a:prstGeom prst="line">
            <a:avLst/>
          </a:prstGeom>
          <a:ln cap="flat" w="9525">
            <a:solidFill>
              <a:srgbClr val="140E0C"/>
            </a:solidFill>
            <a:prstDash val="solid"/>
            <a:headEnd type="none" len="sm" w="sm"/>
            <a:tailEnd type="none" len="sm" w="sm"/>
          </a:ln>
        </p:spPr>
      </p:sp>
      <p:sp>
        <p:nvSpPr>
          <p:cNvPr name="TextBox 6" id="6"/>
          <p:cNvSpPr txBox="true"/>
          <p:nvPr/>
        </p:nvSpPr>
        <p:spPr>
          <a:xfrm rot="0">
            <a:off x="10544002" y="1983862"/>
            <a:ext cx="5218145" cy="266700"/>
          </a:xfrm>
          <a:prstGeom prst="rect">
            <a:avLst/>
          </a:prstGeom>
        </p:spPr>
        <p:txBody>
          <a:bodyPr anchor="t" rtlCol="false" tIns="0" lIns="0" bIns="0" rIns="0">
            <a:spAutoFit/>
          </a:bodyPr>
          <a:lstStyle/>
          <a:p>
            <a:pPr algn="r" marL="0" indent="0" lvl="0">
              <a:lnSpc>
                <a:spcPts val="2160"/>
              </a:lnSpc>
            </a:pPr>
            <a:r>
              <a:rPr lang="en-US" sz="1800">
                <a:solidFill>
                  <a:srgbClr val="000000"/>
                </a:solidFill>
                <a:latin typeface="Open Sauce"/>
                <a:ea typeface="Open Sauce"/>
                <a:cs typeface="Open Sauce"/>
                <a:sym typeface="Open Sauce"/>
              </a:rPr>
              <a:t>LONDONIST DMC STUDENT GUEST JOURNEY</a:t>
            </a:r>
          </a:p>
        </p:txBody>
      </p:sp>
      <p:sp>
        <p:nvSpPr>
          <p:cNvPr name="TextBox 7" id="7"/>
          <p:cNvSpPr txBox="true"/>
          <p:nvPr/>
        </p:nvSpPr>
        <p:spPr>
          <a:xfrm rot="0">
            <a:off x="2525887" y="8372315"/>
            <a:ext cx="3039564" cy="266733"/>
          </a:xfrm>
          <a:prstGeom prst="rect">
            <a:avLst/>
          </a:prstGeom>
        </p:spPr>
        <p:txBody>
          <a:bodyPr anchor="t" rtlCol="false" tIns="0" lIns="0" bIns="0" rIns="0">
            <a:spAutoFit/>
          </a:bodyPr>
          <a:lstStyle/>
          <a:p>
            <a:pPr algn="l" marL="0" indent="0" lvl="0">
              <a:lnSpc>
                <a:spcPts val="2160"/>
              </a:lnSpc>
              <a:spcBef>
                <a:spcPct val="0"/>
              </a:spcBef>
            </a:pPr>
            <a:r>
              <a:rPr lang="en-US" sz="1800">
                <a:solidFill>
                  <a:srgbClr val="000000"/>
                </a:solidFill>
                <a:latin typeface="Open Sauce"/>
                <a:ea typeface="Open Sauce"/>
                <a:cs typeface="Open Sauce"/>
                <a:sym typeface="Open Sauce"/>
              </a:rPr>
              <a:t>JULY 2026</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11204" y="3162531"/>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13047" y="8232897"/>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14633916" y="399037"/>
            <a:ext cx="2016949" cy="9547688"/>
          </a:xfrm>
          <a:custGeom>
            <a:avLst/>
            <a:gdLst/>
            <a:ahLst/>
            <a:cxnLst/>
            <a:rect r="r" b="b" t="t" l="l"/>
            <a:pathLst>
              <a:path h="9547688" w="2016949">
                <a:moveTo>
                  <a:pt x="0" y="0"/>
                </a:moveTo>
                <a:lnTo>
                  <a:pt x="2016949" y="0"/>
                </a:lnTo>
                <a:lnTo>
                  <a:pt x="2016949" y="9547688"/>
                </a:lnTo>
                <a:lnTo>
                  <a:pt x="0" y="9547688"/>
                </a:lnTo>
                <a:lnTo>
                  <a:pt x="0" y="0"/>
                </a:lnTo>
                <a:close/>
              </a:path>
            </a:pathLst>
          </a:custGeom>
          <a:blipFill>
            <a:blip r:embed="rId2"/>
            <a:stretch>
              <a:fillRect l="0" t="0" r="0" b="0"/>
            </a:stretch>
          </a:blipFill>
          <a:ln w="9525" cap="sq">
            <a:solidFill>
              <a:srgbClr val="000000"/>
            </a:solidFill>
            <a:prstDash val="solid"/>
            <a:miter/>
          </a:ln>
        </p:spPr>
      </p:sp>
      <p:sp>
        <p:nvSpPr>
          <p:cNvPr name="Freeform 5" id="5"/>
          <p:cNvSpPr/>
          <p:nvPr/>
        </p:nvSpPr>
        <p:spPr>
          <a:xfrm flipH="false" flipV="false" rot="0">
            <a:off x="6005873" y="809583"/>
            <a:ext cx="3577904" cy="8726596"/>
          </a:xfrm>
          <a:custGeom>
            <a:avLst/>
            <a:gdLst/>
            <a:ahLst/>
            <a:cxnLst/>
            <a:rect r="r" b="b" t="t" l="l"/>
            <a:pathLst>
              <a:path h="8726596" w="3577904">
                <a:moveTo>
                  <a:pt x="0" y="0"/>
                </a:moveTo>
                <a:lnTo>
                  <a:pt x="3577905" y="0"/>
                </a:lnTo>
                <a:lnTo>
                  <a:pt x="3577905" y="8726596"/>
                </a:lnTo>
                <a:lnTo>
                  <a:pt x="0" y="8726596"/>
                </a:lnTo>
                <a:lnTo>
                  <a:pt x="0" y="0"/>
                </a:lnTo>
                <a:close/>
              </a:path>
            </a:pathLst>
          </a:custGeom>
          <a:blipFill>
            <a:blip r:embed="rId3"/>
            <a:stretch>
              <a:fillRect l="0" t="0" r="0" b="0"/>
            </a:stretch>
          </a:blipFill>
          <a:ln w="19050" cap="sq">
            <a:solidFill>
              <a:srgbClr val="000000"/>
            </a:solidFill>
            <a:prstDash val="solid"/>
            <a:miter/>
          </a:ln>
        </p:spPr>
      </p:sp>
      <p:sp>
        <p:nvSpPr>
          <p:cNvPr name="Freeform 6" id="6"/>
          <p:cNvSpPr/>
          <p:nvPr/>
        </p:nvSpPr>
        <p:spPr>
          <a:xfrm flipH="false" flipV="false" rot="0">
            <a:off x="10185518" y="809583"/>
            <a:ext cx="3534271" cy="8726596"/>
          </a:xfrm>
          <a:custGeom>
            <a:avLst/>
            <a:gdLst/>
            <a:ahLst/>
            <a:cxnLst/>
            <a:rect r="r" b="b" t="t" l="l"/>
            <a:pathLst>
              <a:path h="8726596" w="3534271">
                <a:moveTo>
                  <a:pt x="0" y="0"/>
                </a:moveTo>
                <a:lnTo>
                  <a:pt x="3534272" y="0"/>
                </a:lnTo>
                <a:lnTo>
                  <a:pt x="3534272" y="8726596"/>
                </a:lnTo>
                <a:lnTo>
                  <a:pt x="0" y="8726596"/>
                </a:lnTo>
                <a:lnTo>
                  <a:pt x="0" y="0"/>
                </a:lnTo>
                <a:close/>
              </a:path>
            </a:pathLst>
          </a:custGeom>
          <a:blipFill>
            <a:blip r:embed="rId4"/>
            <a:stretch>
              <a:fillRect l="0" t="0" r="0" b="0"/>
            </a:stretch>
          </a:blipFill>
          <a:ln w="19050" cap="sq">
            <a:solidFill>
              <a:srgbClr val="000000"/>
            </a:solidFill>
            <a:prstDash val="solid"/>
            <a:miter/>
          </a:ln>
        </p:spPr>
      </p:sp>
      <p:sp>
        <p:nvSpPr>
          <p:cNvPr name="TextBox 7" id="7"/>
          <p:cNvSpPr txBox="true"/>
          <p:nvPr/>
        </p:nvSpPr>
        <p:spPr>
          <a:xfrm rot="0">
            <a:off x="200965" y="4119739"/>
            <a:ext cx="5125850" cy="332394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Soon after Welcome Email</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book@londonist.co.uk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Residence Detail Page</a:t>
            </a:r>
          </a:p>
        </p:txBody>
      </p:sp>
      <p:sp>
        <p:nvSpPr>
          <p:cNvPr name="TextBox 8" id="8"/>
          <p:cNvSpPr txBox="true"/>
          <p:nvPr/>
        </p:nvSpPr>
        <p:spPr>
          <a:xfrm rot="0">
            <a:off x="200965" y="1836804"/>
            <a:ext cx="4251572" cy="919715"/>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SHORT LIST EMAIL</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11204" y="3162531"/>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13047" y="8232897"/>
            <a:ext cx="4514586" cy="0"/>
          </a:xfrm>
          <a:prstGeom prst="line">
            <a:avLst/>
          </a:prstGeom>
          <a:ln cap="flat" w="9525">
            <a:solidFill>
              <a:srgbClr val="140E0C"/>
            </a:solidFill>
            <a:prstDash val="solid"/>
            <a:headEnd type="none" len="sm" w="sm"/>
            <a:tailEnd type="none" len="sm" w="sm"/>
          </a:ln>
        </p:spPr>
      </p:sp>
      <p:sp>
        <p:nvSpPr>
          <p:cNvPr name="TextBox 4" id="4"/>
          <p:cNvSpPr txBox="true"/>
          <p:nvPr/>
        </p:nvSpPr>
        <p:spPr>
          <a:xfrm rot="0">
            <a:off x="200965" y="4119739"/>
            <a:ext cx="5125850" cy="3323940"/>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Soon after Welcome Email</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book@londonist.co.uk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a:t>
            </a:r>
            <a:r>
              <a:rPr lang="en-US" sz="1991">
                <a:solidFill>
                  <a:srgbClr val="140E0C"/>
                </a:solidFill>
                <a:latin typeface="Open Sauce"/>
                <a:ea typeface="Open Sauce"/>
                <a:cs typeface="Open Sauce"/>
                <a:sym typeface="Open Sauce"/>
              </a:rPr>
              <a:t> Quote Wizard (Offer)</a:t>
            </a:r>
          </a:p>
        </p:txBody>
      </p:sp>
      <p:sp>
        <p:nvSpPr>
          <p:cNvPr name="TextBox 5" id="5"/>
          <p:cNvSpPr txBox="true"/>
          <p:nvPr/>
        </p:nvSpPr>
        <p:spPr>
          <a:xfrm rot="0">
            <a:off x="200965" y="1836804"/>
            <a:ext cx="4251572" cy="1367357"/>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QUOTE WIZARD TEMPLATE</a:t>
            </a:r>
          </a:p>
        </p:txBody>
      </p:sp>
      <p:sp>
        <p:nvSpPr>
          <p:cNvPr name="Freeform 6" id="6"/>
          <p:cNvSpPr/>
          <p:nvPr/>
        </p:nvSpPr>
        <p:spPr>
          <a:xfrm flipH="false" flipV="false" rot="0">
            <a:off x="8290693" y="809583"/>
            <a:ext cx="3521043" cy="8970810"/>
          </a:xfrm>
          <a:custGeom>
            <a:avLst/>
            <a:gdLst/>
            <a:ahLst/>
            <a:cxnLst/>
            <a:rect r="r" b="b" t="t" l="l"/>
            <a:pathLst>
              <a:path h="8970810" w="3521043">
                <a:moveTo>
                  <a:pt x="0" y="0"/>
                </a:moveTo>
                <a:lnTo>
                  <a:pt x="3521043" y="0"/>
                </a:lnTo>
                <a:lnTo>
                  <a:pt x="3521043" y="8970811"/>
                </a:lnTo>
                <a:lnTo>
                  <a:pt x="0" y="8970811"/>
                </a:lnTo>
                <a:lnTo>
                  <a:pt x="0" y="0"/>
                </a:lnTo>
                <a:close/>
              </a:path>
            </a:pathLst>
          </a:custGeom>
          <a:blipFill>
            <a:blip r:embed="rId2"/>
            <a:stretch>
              <a:fillRect l="0" t="0" r="0" b="0"/>
            </a:stretch>
          </a:blipFill>
          <a:ln w="19050" cap="sq">
            <a:solidFill>
              <a:srgbClr val="000000"/>
            </a:solidFill>
            <a:prstDash val="solid"/>
            <a:miter/>
          </a:ln>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111204" y="3162531"/>
            <a:ext cx="4514586" cy="0"/>
          </a:xfrm>
          <a:prstGeom prst="line">
            <a:avLst/>
          </a:prstGeom>
          <a:ln cap="flat" w="9525">
            <a:solidFill>
              <a:srgbClr val="140E0C"/>
            </a:solidFill>
            <a:prstDash val="solid"/>
            <a:headEnd type="none" len="sm" w="sm"/>
            <a:tailEnd type="none" len="sm" w="sm"/>
          </a:ln>
        </p:spPr>
      </p:sp>
      <p:sp>
        <p:nvSpPr>
          <p:cNvPr name="AutoShape 3" id="3"/>
          <p:cNvSpPr/>
          <p:nvPr/>
        </p:nvSpPr>
        <p:spPr>
          <a:xfrm>
            <a:off x="113047" y="8232897"/>
            <a:ext cx="4514586" cy="0"/>
          </a:xfrm>
          <a:prstGeom prst="line">
            <a:avLst/>
          </a:prstGeom>
          <a:ln cap="flat" w="9525">
            <a:solidFill>
              <a:srgbClr val="140E0C"/>
            </a:solidFill>
            <a:prstDash val="solid"/>
            <a:headEnd type="none" len="sm" w="sm"/>
            <a:tailEnd type="none" len="sm" w="sm"/>
          </a:ln>
        </p:spPr>
      </p:sp>
      <p:sp>
        <p:nvSpPr>
          <p:cNvPr name="Freeform 4" id="4"/>
          <p:cNvSpPr/>
          <p:nvPr/>
        </p:nvSpPr>
        <p:spPr>
          <a:xfrm flipH="false" flipV="false" rot="0">
            <a:off x="12600340" y="521611"/>
            <a:ext cx="2767251" cy="9340932"/>
          </a:xfrm>
          <a:custGeom>
            <a:avLst/>
            <a:gdLst/>
            <a:ahLst/>
            <a:cxnLst/>
            <a:rect r="r" b="b" t="t" l="l"/>
            <a:pathLst>
              <a:path h="9340932" w="2767251">
                <a:moveTo>
                  <a:pt x="0" y="0"/>
                </a:moveTo>
                <a:lnTo>
                  <a:pt x="2767251" y="0"/>
                </a:lnTo>
                <a:lnTo>
                  <a:pt x="2767251" y="9340933"/>
                </a:lnTo>
                <a:lnTo>
                  <a:pt x="0" y="9340933"/>
                </a:lnTo>
                <a:lnTo>
                  <a:pt x="0" y="0"/>
                </a:lnTo>
                <a:close/>
              </a:path>
            </a:pathLst>
          </a:custGeom>
          <a:blipFill>
            <a:blip r:embed="rId2"/>
            <a:stretch>
              <a:fillRect l="0" t="0" r="0" b="0"/>
            </a:stretch>
          </a:blipFill>
          <a:ln w="19050" cap="sq">
            <a:solidFill>
              <a:srgbClr val="000000"/>
            </a:solidFill>
            <a:prstDash val="solid"/>
            <a:miter/>
          </a:ln>
        </p:spPr>
      </p:sp>
      <p:sp>
        <p:nvSpPr>
          <p:cNvPr name="Freeform 5" id="5"/>
          <p:cNvSpPr/>
          <p:nvPr/>
        </p:nvSpPr>
        <p:spPr>
          <a:xfrm flipH="false" flipV="false" rot="0">
            <a:off x="7381440" y="1185492"/>
            <a:ext cx="3796903" cy="8321979"/>
          </a:xfrm>
          <a:custGeom>
            <a:avLst/>
            <a:gdLst/>
            <a:ahLst/>
            <a:cxnLst/>
            <a:rect r="r" b="b" t="t" l="l"/>
            <a:pathLst>
              <a:path h="8321979" w="3796903">
                <a:moveTo>
                  <a:pt x="0" y="0"/>
                </a:moveTo>
                <a:lnTo>
                  <a:pt x="3796903" y="0"/>
                </a:lnTo>
                <a:lnTo>
                  <a:pt x="3796903" y="8321979"/>
                </a:lnTo>
                <a:lnTo>
                  <a:pt x="0" y="8321979"/>
                </a:lnTo>
                <a:lnTo>
                  <a:pt x="0" y="0"/>
                </a:lnTo>
                <a:close/>
              </a:path>
            </a:pathLst>
          </a:custGeom>
          <a:blipFill>
            <a:blip r:embed="rId3"/>
            <a:stretch>
              <a:fillRect l="0" t="0" r="0" b="0"/>
            </a:stretch>
          </a:blipFill>
          <a:ln w="19050" cap="sq">
            <a:solidFill>
              <a:srgbClr val="000000"/>
            </a:solidFill>
            <a:prstDash val="solid"/>
            <a:miter/>
          </a:ln>
        </p:spPr>
      </p:sp>
      <p:sp>
        <p:nvSpPr>
          <p:cNvPr name="TextBox 6" id="6"/>
          <p:cNvSpPr txBox="true"/>
          <p:nvPr/>
        </p:nvSpPr>
        <p:spPr>
          <a:xfrm rot="0">
            <a:off x="200965" y="3853778"/>
            <a:ext cx="5125850" cy="3695349"/>
          </a:xfrm>
          <a:prstGeom prst="rect">
            <a:avLst/>
          </a:prstGeom>
        </p:spPr>
        <p:txBody>
          <a:bodyPr anchor="t" rtlCol="false" tIns="0" lIns="0" bIns="0" rIns="0">
            <a:spAutoFit/>
          </a:bodyPr>
          <a:lstStyle/>
          <a:p>
            <a:pPr algn="l">
              <a:lnSpc>
                <a:spcPts val="2987"/>
              </a:lnSpc>
            </a:pPr>
            <a:r>
              <a:rPr lang="en-US" sz="1991" b="true">
                <a:solidFill>
                  <a:srgbClr val="140E0C"/>
                </a:solidFill>
                <a:latin typeface="Open Sauce Bold"/>
                <a:ea typeface="Open Sauce Bold"/>
                <a:cs typeface="Open Sauce Bold"/>
                <a:sym typeface="Open Sauce Bold"/>
              </a:rPr>
              <a:t>When: </a:t>
            </a:r>
            <a:r>
              <a:rPr lang="en-US" sz="1991">
                <a:solidFill>
                  <a:srgbClr val="140E0C"/>
                </a:solidFill>
                <a:latin typeface="Open Sauce"/>
                <a:ea typeface="Open Sauce"/>
                <a:cs typeface="Open Sauce"/>
                <a:sym typeface="Open Sauce"/>
              </a:rPr>
              <a:t>2 days after sending quote wizard template and no response is received</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From:</a:t>
            </a:r>
            <a:r>
              <a:rPr lang="en-US" sz="1991">
                <a:solidFill>
                  <a:srgbClr val="140E0C"/>
                </a:solidFill>
                <a:latin typeface="Open Sauce"/>
                <a:ea typeface="Open Sauce"/>
                <a:cs typeface="Open Sauce"/>
                <a:sym typeface="Open Sauce"/>
              </a:rPr>
              <a:t> book@londonist.co.uk</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To:</a:t>
            </a:r>
            <a:r>
              <a:rPr lang="en-US" sz="1991">
                <a:solidFill>
                  <a:srgbClr val="140E0C"/>
                </a:solidFill>
                <a:latin typeface="Open Sauce"/>
                <a:ea typeface="Open Sauce"/>
                <a:cs typeface="Open Sauce"/>
                <a:sym typeface="Open Sauce"/>
              </a:rPr>
              <a:t> Student email address</a:t>
            </a:r>
          </a:p>
          <a:p>
            <a:pPr algn="l">
              <a:lnSpc>
                <a:spcPts val="2987"/>
              </a:lnSpc>
            </a:pPr>
          </a:p>
          <a:p>
            <a:pPr algn="l">
              <a:lnSpc>
                <a:spcPts val="2987"/>
              </a:lnSpc>
            </a:pPr>
            <a:r>
              <a:rPr lang="en-US" sz="1991" b="true">
                <a:solidFill>
                  <a:srgbClr val="140E0C"/>
                </a:solidFill>
                <a:latin typeface="Open Sauce Bold"/>
                <a:ea typeface="Open Sauce Bold"/>
                <a:cs typeface="Open Sauce Bold"/>
                <a:sym typeface="Open Sauce Bold"/>
              </a:rPr>
              <a:t>How many times:</a:t>
            </a:r>
            <a:r>
              <a:rPr lang="en-US" sz="1991">
                <a:solidFill>
                  <a:srgbClr val="140E0C"/>
                </a:solidFill>
                <a:latin typeface="Open Sauce"/>
                <a:ea typeface="Open Sauce"/>
                <a:cs typeface="Open Sauce"/>
                <a:sym typeface="Open Sauce"/>
              </a:rPr>
              <a:t> 1</a:t>
            </a:r>
          </a:p>
          <a:p>
            <a:pPr algn="l">
              <a:lnSpc>
                <a:spcPts val="2987"/>
              </a:lnSpc>
            </a:pPr>
          </a:p>
          <a:p>
            <a:pPr algn="l" marL="0" indent="0" lvl="0">
              <a:lnSpc>
                <a:spcPts val="2987"/>
              </a:lnSpc>
              <a:spcBef>
                <a:spcPct val="0"/>
              </a:spcBef>
            </a:pPr>
            <a:r>
              <a:rPr lang="en-US" b="true" sz="1991">
                <a:solidFill>
                  <a:srgbClr val="140E0C"/>
                </a:solidFill>
                <a:latin typeface="Open Sauce Bold"/>
                <a:ea typeface="Open Sauce Bold"/>
                <a:cs typeface="Open Sauce Bold"/>
                <a:sym typeface="Open Sauce Bold"/>
              </a:rPr>
              <a:t>Action: </a:t>
            </a:r>
            <a:r>
              <a:rPr lang="en-US" sz="1991">
                <a:solidFill>
                  <a:srgbClr val="140E0C"/>
                </a:solidFill>
                <a:latin typeface="Open Sauce"/>
                <a:ea typeface="Open Sauce"/>
                <a:cs typeface="Open Sauce"/>
                <a:sym typeface="Open Sauce"/>
              </a:rPr>
              <a:t>Quote Wizard (Offer)</a:t>
            </a:r>
          </a:p>
        </p:txBody>
      </p:sp>
      <p:sp>
        <p:nvSpPr>
          <p:cNvPr name="TextBox 7" id="7"/>
          <p:cNvSpPr txBox="true"/>
          <p:nvPr/>
        </p:nvSpPr>
        <p:spPr>
          <a:xfrm rot="0">
            <a:off x="200965" y="1347532"/>
            <a:ext cx="4251572" cy="1814999"/>
          </a:xfrm>
          <a:prstGeom prst="rect">
            <a:avLst/>
          </a:prstGeom>
        </p:spPr>
        <p:txBody>
          <a:bodyPr anchor="t" rtlCol="false" tIns="0" lIns="0" bIns="0" rIns="0">
            <a:spAutoFit/>
          </a:bodyPr>
          <a:lstStyle/>
          <a:p>
            <a:pPr algn="l" marL="0" indent="0" lvl="1">
              <a:lnSpc>
                <a:spcPts val="3586"/>
              </a:lnSpc>
              <a:spcBef>
                <a:spcPct val="0"/>
              </a:spcBef>
            </a:pPr>
            <a:r>
              <a:rPr lang="en-US" sz="3586">
                <a:solidFill>
                  <a:srgbClr val="140E0C"/>
                </a:solidFill>
                <a:latin typeface="Monument Bold"/>
                <a:ea typeface="Monument Bold"/>
                <a:cs typeface="Monument Bold"/>
                <a:sym typeface="Monument Bold"/>
              </a:rPr>
              <a:t>QUOTE WIZARD REMINDER TEMPLATE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DAHL-1wWi2s</dc:identifier>
  <dcterms:modified xsi:type="dcterms:W3CDTF">2011-08-01T06:04:30Z</dcterms:modified>
  <cp:revision>1</cp:revision>
  <dc:title> Guest Journey 2026</dc:title>
</cp:coreProperties>
</file>